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84" r:id="rId3"/>
    <p:sldId id="285" r:id="rId4"/>
    <p:sldId id="262" r:id="rId5"/>
    <p:sldId id="291" r:id="rId6"/>
    <p:sldId id="288" r:id="rId7"/>
    <p:sldId id="287" r:id="rId8"/>
    <p:sldId id="286" r:id="rId9"/>
    <p:sldId id="290" r:id="rId10"/>
    <p:sldId id="292" r:id="rId11"/>
    <p:sldId id="257" r:id="rId12"/>
    <p:sldId id="258" r:id="rId13"/>
    <p:sldId id="259" r:id="rId14"/>
    <p:sldId id="260" r:id="rId15"/>
    <p:sldId id="293" r:id="rId16"/>
    <p:sldId id="261" r:id="rId17"/>
    <p:sldId id="263" r:id="rId18"/>
    <p:sldId id="264" r:id="rId19"/>
    <p:sldId id="296" r:id="rId20"/>
    <p:sldId id="266" r:id="rId21"/>
    <p:sldId id="267" r:id="rId22"/>
    <p:sldId id="294" r:id="rId23"/>
    <p:sldId id="295" r:id="rId24"/>
    <p:sldId id="280" r:id="rId25"/>
    <p:sldId id="281" r:id="rId26"/>
    <p:sldId id="282" r:id="rId27"/>
    <p:sldId id="272" r:id="rId28"/>
    <p:sldId id="273" r:id="rId29"/>
    <p:sldId id="274" r:id="rId30"/>
    <p:sldId id="275" r:id="rId31"/>
    <p:sldId id="277" r:id="rId32"/>
    <p:sldId id="278" r:id="rId33"/>
    <p:sldId id="279" r:id="rId34"/>
    <p:sldId id="283"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24" d="100"/>
          <a:sy n="124" d="100"/>
        </p:scale>
        <p:origin x="1824"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image" Target="../media/image4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C123EF-A3BD-6446-BC36-95E4155DFD3B}" type="datetimeFigureOut">
              <a:rPr lang="en-US" smtClean="0"/>
              <a:pPr/>
              <a:t>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C241BEE-1CFD-5E48-A98F-8EFE41DF494A}" type="slidenum">
              <a:rPr lang="en-US" smtClean="0"/>
              <a:pPr/>
              <a:t>‹#›</a:t>
            </a:fld>
            <a:endParaRPr lang="en-US"/>
          </a:p>
        </p:txBody>
      </p:sp>
    </p:spTree>
    <p:extLst>
      <p:ext uri="{BB962C8B-B14F-4D97-AF65-F5344CB8AC3E}">
        <p14:creationId xmlns:p14="http://schemas.microsoft.com/office/powerpoint/2010/main" val="13612473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A3AC287F-C4BF-AE4C-8D5C-03F6DA0FC2D5}" type="slidenum">
              <a:rPr lang="en-US"/>
              <a:pPr/>
              <a:t>4</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r>
              <a:rPr lang="en-GB" dirty="0"/>
              <a:t>Thalidomide is a teratogen - birth defect inducing. There are two enantiomers; shown is the teratogenic S thalidomide. However, these can interconvert in vivo so you cannot take a pure R-thalidomide and not be at risk of birth defects. Thalidomide was taken for morning sickness. Frances Oldham Kelsey refused permission for thalidomide in the US and only 17 children were affected there. S – sinister (left), R</a:t>
            </a:r>
            <a:r>
              <a:rPr lang="en-GB" baseline="0" dirty="0"/>
              <a:t> – rectus (right).</a:t>
            </a:r>
            <a:endParaRPr lang="en-GB" dirty="0"/>
          </a:p>
        </p:txBody>
      </p:sp>
    </p:spTree>
    <p:extLst>
      <p:ext uri="{BB962C8B-B14F-4D97-AF65-F5344CB8AC3E}">
        <p14:creationId xmlns:p14="http://schemas.microsoft.com/office/powerpoint/2010/main" val="1340936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0DD3C3BF-C483-9E40-886F-B84A89BF9245}" type="slidenum">
              <a:rPr lang="en-US"/>
              <a:pPr/>
              <a:t>21</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r>
              <a:rPr lang="en-GB" sz="1200" i="1" dirty="0"/>
              <a:t>p</a:t>
            </a:r>
            <a:r>
              <a:rPr lang="en-GB" sz="1200" dirty="0"/>
              <a:t>-</a:t>
            </a:r>
            <a:r>
              <a:rPr lang="en-GB" sz="1200" i="1" dirty="0"/>
              <a:t>n</a:t>
            </a:r>
            <a:r>
              <a:rPr lang="en-GB" sz="1200" dirty="0"/>
              <a:t>-</a:t>
            </a:r>
            <a:r>
              <a:rPr lang="en-GB" sz="1200" dirty="0" err="1"/>
              <a:t>pentyl</a:t>
            </a:r>
            <a:r>
              <a:rPr lang="en-GB" sz="1200" dirty="0"/>
              <a:t>-</a:t>
            </a:r>
            <a:r>
              <a:rPr lang="en-GB" sz="1200" i="1" dirty="0"/>
              <a:t>p</a:t>
            </a:r>
            <a:r>
              <a:rPr lang="en-GB" sz="1200" dirty="0"/>
              <a:t>’-</a:t>
            </a:r>
            <a:r>
              <a:rPr lang="en-GB" sz="1200" dirty="0" err="1"/>
              <a:t>cyanobiphenyl</a:t>
            </a:r>
            <a:r>
              <a:rPr lang="en-GB" sz="1200" dirty="0"/>
              <a:t> is</a:t>
            </a:r>
            <a:r>
              <a:rPr lang="en-GB" sz="1200" baseline="0" dirty="0"/>
              <a:t> usually abbreviated 5CB.</a:t>
            </a:r>
            <a:endParaRPr lang="en-GB" dirty="0"/>
          </a:p>
        </p:txBody>
      </p:sp>
    </p:spTree>
    <p:extLst>
      <p:ext uri="{BB962C8B-B14F-4D97-AF65-F5344CB8AC3E}">
        <p14:creationId xmlns:p14="http://schemas.microsoft.com/office/powerpoint/2010/main" val="1876870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1C51F151-7E40-1044-8402-FACA1513CB75}" type="slidenum">
              <a:rPr lang="en-US"/>
              <a:pPr/>
              <a:t>27</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740198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AAF340AB-313C-DF40-8A50-25A51987DC7A}" type="slidenum">
              <a:rPr lang="en-US"/>
              <a:pPr/>
              <a:t>28</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94448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0DC8425A-66C9-2D4F-8539-5BEA76D1B52A}" type="slidenum">
              <a:rPr lang="en-US"/>
              <a:pPr/>
              <a:t>29</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910684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AF60736B-E44A-D441-BCD9-4FD82F044945}" type="slidenum">
              <a:rPr lang="en-US"/>
              <a:pPr/>
              <a:t>30</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r>
              <a:rPr lang="en-GB" dirty="0">
                <a:latin typeface="Times New Roman" charset="0"/>
              </a:rPr>
              <a:t>The Curie point of a ferromagnetic material is the temperature above which it loses its characteristic ferromagnetic ability. At temperatures below the Curie point the magnetic moments are partially aligned within magnetic domains in ferromagnetic materials. As the temperature is increased from below the Curie point, thermal fluctuations increasingly destroy this alignment, until the net magnetization becomes zero at and above the Curie point. Above the Curie point, the material is purely paramagnetic. At temperatures above the Curie point, an applied magnetic field has a paramagnetic effect on the magnetization, but the combination of paramagnetism with ferromagnetism leads to the magnetization following a hysteresis curve with the applied field strength. The destruction of magnetization at the Curie temperature is a second-order phase transition and a critical point where the magnetic susceptibility [M/H or -1 + B/(µ</a:t>
            </a:r>
            <a:r>
              <a:rPr lang="en-GB" baseline="-25000" dirty="0">
                <a:latin typeface="Times New Roman" charset="0"/>
              </a:rPr>
              <a:t>0</a:t>
            </a:r>
            <a:r>
              <a:rPr lang="en-GB" dirty="0">
                <a:latin typeface="Times New Roman" charset="0"/>
              </a:rPr>
              <a:t>H)] is theoretically infinite.</a:t>
            </a:r>
            <a:endParaRPr lang="en-GB" dirty="0">
              <a:latin typeface="Helvetica" charset="0"/>
            </a:endParaRPr>
          </a:p>
        </p:txBody>
      </p:sp>
    </p:spTree>
    <p:extLst>
      <p:ext uri="{BB962C8B-B14F-4D97-AF65-F5344CB8AC3E}">
        <p14:creationId xmlns:p14="http://schemas.microsoft.com/office/powerpoint/2010/main" val="1550426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0464FFA1-D477-5E41-8B0E-3E0FD4B56231}" type="slidenum">
              <a:rPr lang="en-US"/>
              <a:pPr/>
              <a:t>32</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140533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3F75E4A1-5D49-3F42-B90F-B69913714D0D}" type="slidenum">
              <a:rPr lang="en-US"/>
              <a:pPr/>
              <a:t>33</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r>
              <a:rPr lang="en-US" dirty="0"/>
              <a:t>Temperature independence of </a:t>
            </a:r>
            <a:r>
              <a:rPr lang="en-US" i="1" dirty="0"/>
              <a:t>C</a:t>
            </a:r>
            <a:r>
              <a:rPr lang="en-US" dirty="0"/>
              <a:t> is not necessarily the case if, for example, there are excluded volume interactions that contain a temperature dependence. Small molecule nematic interactions are dominated</a:t>
            </a:r>
            <a:r>
              <a:rPr lang="en-US" baseline="0" dirty="0"/>
              <a:t> by van der Waals forces and so temperature independent. Packing considerations, important for larger molecules, are temperature </a:t>
            </a:r>
            <a:r>
              <a:rPr lang="en-US" baseline="0"/>
              <a:t>dependent however.</a:t>
            </a:r>
            <a:endParaRPr lang="en-US" dirty="0"/>
          </a:p>
        </p:txBody>
      </p:sp>
    </p:spTree>
    <p:extLst>
      <p:ext uri="{BB962C8B-B14F-4D97-AF65-F5344CB8AC3E}">
        <p14:creationId xmlns:p14="http://schemas.microsoft.com/office/powerpoint/2010/main" val="137798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59549944-767B-1B4D-B95B-EB53DF7307B8}" type="slidenum">
              <a:rPr lang="en-US"/>
              <a:pPr/>
              <a:t>34</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986202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0E8A6DDC-1FA8-8A4E-8EBC-A10E96C8F540}" type="slidenum">
              <a:rPr lang="en-US"/>
              <a:pPr/>
              <a:t>9</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514301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A1FD3583-F14B-A446-A9E7-683793BB4BE4}" type="slidenum">
              <a:rPr lang="en-US"/>
              <a:pPr/>
              <a:t>11</a:t>
            </a:fld>
            <a:endParaRPr lang="en-US"/>
          </a:p>
        </p:txBody>
      </p:sp>
      <p:sp>
        <p:nvSpPr>
          <p:cNvPr id="59395" name="Rectangle 1026"/>
          <p:cNvSpPr>
            <a:spLocks noGrp="1" noRot="1" noChangeAspect="1" noChangeArrowheads="1" noTextEdit="1"/>
          </p:cNvSpPr>
          <p:nvPr>
            <p:ph type="sldImg"/>
          </p:nvPr>
        </p:nvSpPr>
        <p:spPr>
          <a:ln/>
        </p:spPr>
      </p:sp>
      <p:sp>
        <p:nvSpPr>
          <p:cNvPr id="59396" name="Rectangle 1027"/>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5038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E84193A6-6500-0B44-AC86-03041027726B}" type="slidenum">
              <a:rPr lang="en-US"/>
              <a:pPr/>
              <a:t>13</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126063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0F37C23B-C3CC-BD48-8538-EFA16481D155}" type="slidenum">
              <a:rPr lang="en-US"/>
              <a:pPr/>
              <a:t>14</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430834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3F5AD02E-0F62-874E-944F-2C15853EAAE1}" type="slidenum">
              <a:rPr lang="en-US"/>
              <a:pPr/>
              <a:t>16</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123666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77B59F8E-E940-7D40-8189-9F5CC8BD7B65}" type="slidenum">
              <a:rPr lang="en-US"/>
              <a:pPr/>
              <a:t>17</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284131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4ADE19B1-0F2A-4B49-8070-28CC62CE7A7D}" type="slidenum">
              <a:rPr lang="en-US"/>
              <a:pPr/>
              <a:t>18</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84829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F23ECE11-BCBF-FA4B-B24E-4198F3962C26}" type="slidenum">
              <a:rPr lang="en-US"/>
              <a:pPr/>
              <a:t>20</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t>3 </a:t>
            </a:r>
            <a:r>
              <a:rPr lang="en-US" dirty="0" err="1"/>
              <a:t>subpixels</a:t>
            </a:r>
            <a:r>
              <a:rPr lang="en-US" dirty="0"/>
              <a:t> for </a:t>
            </a:r>
            <a:r>
              <a:rPr lang="en-US" dirty="0" err="1"/>
              <a:t>colour</a:t>
            </a:r>
            <a:r>
              <a:rPr lang="en-US" dirty="0"/>
              <a:t> displays with RGB filters. Intensity of light can be controlled to change the </a:t>
            </a:r>
            <a:r>
              <a:rPr lang="en-US" dirty="0" err="1"/>
              <a:t>colour</a:t>
            </a:r>
            <a:r>
              <a:rPr lang="en-US" dirty="0"/>
              <a:t>. Above a critical E-field (</a:t>
            </a:r>
            <a:r>
              <a:rPr lang="en-US" dirty="0" err="1"/>
              <a:t>Frederiks</a:t>
            </a:r>
            <a:r>
              <a:rPr lang="en-US" dirty="0"/>
              <a:t> transition) the </a:t>
            </a:r>
            <a:r>
              <a:rPr lang="en-US" dirty="0" err="1"/>
              <a:t>nematics</a:t>
            </a:r>
            <a:r>
              <a:rPr lang="en-US" dirty="0"/>
              <a:t> flip so that they are pointing perpendicular to plane of the screen. Then the second polarizer blocks out light. The first polarizer is crucial to get rid of stray light. The asymmetry in the</a:t>
            </a:r>
            <a:r>
              <a:rPr lang="en-US" baseline="0" dirty="0"/>
              <a:t> twisted </a:t>
            </a:r>
            <a:r>
              <a:rPr lang="en-US" baseline="0" dirty="0" err="1"/>
              <a:t>nematic</a:t>
            </a:r>
            <a:r>
              <a:rPr lang="en-US" baseline="0" dirty="0"/>
              <a:t> is responsible for the low viewing angle. Because the molecules are aligned in a given direction, this alignment changes with different light directions, and this can mean that the display behaves differently at different angles. Birefringent compensation films can be used to improve this matter</a:t>
            </a:r>
            <a:endParaRPr lang="en-US" dirty="0"/>
          </a:p>
        </p:txBody>
      </p:sp>
    </p:spTree>
    <p:extLst>
      <p:ext uri="{BB962C8B-B14F-4D97-AF65-F5344CB8AC3E}">
        <p14:creationId xmlns:p14="http://schemas.microsoft.com/office/powerpoint/2010/main" val="361326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D00C5570-A013-244B-B315-60A41A2E66CA}" type="datetimeFigureOut">
              <a:rPr lang="en-US" smtClean="0"/>
              <a:pPr/>
              <a:t>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A93B3-CEAD-584E-B65F-A9313351380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00C5570-A013-244B-B315-60A41A2E66CA}" type="datetimeFigureOut">
              <a:rPr lang="en-US" smtClean="0"/>
              <a:pPr/>
              <a:t>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A93B3-CEAD-584E-B65F-A9313351380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00C5570-A013-244B-B315-60A41A2E66CA}" type="datetimeFigureOut">
              <a:rPr lang="en-US" smtClean="0"/>
              <a:pPr/>
              <a:t>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A93B3-CEAD-584E-B65F-A9313351380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00C5570-A013-244B-B315-60A41A2E66CA}" type="datetimeFigureOut">
              <a:rPr lang="en-US" smtClean="0"/>
              <a:pPr/>
              <a:t>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A93B3-CEAD-584E-B65F-A9313351380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00C5570-A013-244B-B315-60A41A2E66CA}" type="datetimeFigureOut">
              <a:rPr lang="en-US" smtClean="0"/>
              <a:pPr/>
              <a:t>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A93B3-CEAD-584E-B65F-A9313351380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D00C5570-A013-244B-B315-60A41A2E66CA}" type="datetimeFigureOut">
              <a:rPr lang="en-US" smtClean="0"/>
              <a:pPr/>
              <a:t>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BA93B3-CEAD-584E-B65F-A9313351380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D00C5570-A013-244B-B315-60A41A2E66CA}" type="datetimeFigureOut">
              <a:rPr lang="en-US" smtClean="0"/>
              <a:pPr/>
              <a:t>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BA93B3-CEAD-584E-B65F-A9313351380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D00C5570-A013-244B-B315-60A41A2E66CA}" type="datetimeFigureOut">
              <a:rPr lang="en-US" smtClean="0"/>
              <a:pPr/>
              <a:t>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BA93B3-CEAD-584E-B65F-A9313351380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0C5570-A013-244B-B315-60A41A2E66CA}" type="datetimeFigureOut">
              <a:rPr lang="en-US" smtClean="0"/>
              <a:pPr/>
              <a:t>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BA93B3-CEAD-584E-B65F-A9313351380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00C5570-A013-244B-B315-60A41A2E66CA}" type="datetimeFigureOut">
              <a:rPr lang="en-US" smtClean="0"/>
              <a:pPr/>
              <a:t>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BA93B3-CEAD-584E-B65F-A9313351380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00C5570-A013-244B-B315-60A41A2E66CA}" type="datetimeFigureOut">
              <a:rPr lang="en-US" smtClean="0"/>
              <a:pPr/>
              <a:t>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BA93B3-CEAD-584E-B65F-A9313351380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0C5570-A013-244B-B315-60A41A2E66CA}" type="datetimeFigureOut">
              <a:rPr lang="en-US" smtClean="0"/>
              <a:pPr/>
              <a:t>7/20/18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BA93B3-CEAD-584E-B65F-A9313351380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Cavicularin" TargetMode="External"/><Relationship Id="rId13" Type="http://schemas.openxmlformats.org/officeDocument/2006/relationships/hyperlink" Target="https://en.wikipedia.org/wiki/Lactose" TargetMode="External"/><Relationship Id="rId18" Type="http://schemas.openxmlformats.org/officeDocument/2006/relationships/hyperlink" Target="https://en.wikipedia.org/wiki/Testosterone" TargetMode="External"/><Relationship Id="rId3" Type="http://schemas.openxmlformats.org/officeDocument/2006/relationships/image" Target="../media/image3.png"/><Relationship Id="rId7" Type="http://schemas.openxmlformats.org/officeDocument/2006/relationships/image" Target="../media/image2.png"/><Relationship Id="rId12" Type="http://schemas.openxmlformats.org/officeDocument/2006/relationships/hyperlink" Target="https://en.wikipedia.org/wiki/Glucose" TargetMode="External"/><Relationship Id="rId17" Type="http://schemas.openxmlformats.org/officeDocument/2006/relationships/hyperlink" Target="https://en.wikipedia.org/wiki/Paclitaxel" TargetMode="External"/><Relationship Id="rId2" Type="http://schemas.openxmlformats.org/officeDocument/2006/relationships/slideLayout" Target="../slideLayouts/slideLayout2.xml"/><Relationship Id="rId16" Type="http://schemas.openxmlformats.org/officeDocument/2006/relationships/hyperlink" Target="https://en.wikipedia.org/wiki/Sucrose" TargetMode="Externa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hyperlink" Target="https://en.wikipedia.org/wiki/Fructose" TargetMode="External"/><Relationship Id="rId5" Type="http://schemas.openxmlformats.org/officeDocument/2006/relationships/image" Target="../media/image1.png"/><Relationship Id="rId15" Type="http://schemas.openxmlformats.org/officeDocument/2006/relationships/hyperlink" Target="https://en.wikipedia.org/wiki/Progesterone" TargetMode="External"/><Relationship Id="rId10" Type="http://schemas.openxmlformats.org/officeDocument/2006/relationships/hyperlink" Target="https://en.wikipedia.org/wiki/Cholesterol" TargetMode="External"/><Relationship Id="rId4" Type="http://schemas.openxmlformats.org/officeDocument/2006/relationships/oleObject" Target="../embeddings/oleObject1.bin"/><Relationship Id="rId9" Type="http://schemas.openxmlformats.org/officeDocument/2006/relationships/hyperlink" Target="https://en.wikipedia.org/wiki/Camphor" TargetMode="External"/><Relationship Id="rId14" Type="http://schemas.openxmlformats.org/officeDocument/2006/relationships/hyperlink" Target="https://en.wikipedia.org/wiki/Penicillin_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5.png"/><Relationship Id="rId5" Type="http://schemas.openxmlformats.org/officeDocument/2006/relationships/oleObject" Target="../embeddings/oleObject6.bin"/><Relationship Id="rId4" Type="http://schemas.openxmlformats.org/officeDocument/2006/relationships/image" Target="../media/image44.pn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15.xml"/><Relationship Id="rId7" Type="http://schemas.openxmlformats.org/officeDocument/2006/relationships/image" Target="../media/image50.png"/><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hyperlink" Target="https://en.wikipedia.org/wiki/Z._Naturforsch._A" TargetMode="External"/><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95069"/>
            <a:ext cx="9144000" cy="1470025"/>
          </a:xfrm>
        </p:spPr>
        <p:txBody>
          <a:bodyPr>
            <a:normAutofit fontScale="90000"/>
          </a:bodyPr>
          <a:lstStyle/>
          <a:p>
            <a:r>
              <a:rPr lang="en-US" sz="4444" dirty="0">
                <a:solidFill>
                  <a:srgbClr val="FF0000"/>
                </a:solidFill>
              </a:rPr>
              <a:t>Pt. 5: </a:t>
            </a:r>
            <a:r>
              <a:rPr lang="en-US" sz="4444" dirty="0" err="1">
                <a:solidFill>
                  <a:srgbClr val="FF0000"/>
                </a:solidFill>
              </a:rPr>
              <a:t>Chirality</a:t>
            </a:r>
            <a:r>
              <a:rPr lang="en-US" sz="4444" dirty="0">
                <a:solidFill>
                  <a:srgbClr val="FF0000"/>
                </a:solidFill>
              </a:rPr>
              <a:t> and Liquid </a:t>
            </a:r>
            <a:r>
              <a:rPr lang="en-US" sz="4444" dirty="0" err="1">
                <a:solidFill>
                  <a:srgbClr val="FF0000"/>
                </a:solidFill>
              </a:rPr>
              <a:t>Crystallinity</a:t>
            </a:r>
            <a:br>
              <a:rPr lang="en-US" sz="5400" dirty="0">
                <a:solidFill>
                  <a:srgbClr val="FF0000"/>
                </a:solidFill>
              </a:rPr>
            </a:br>
            <a:r>
              <a:rPr lang="en-US" sz="5333" dirty="0"/>
              <a:t>Lecture </a:t>
            </a:r>
            <a:r>
              <a:rPr lang="en-GB" sz="4800" dirty="0"/>
              <a:t>#</a:t>
            </a:r>
            <a:r>
              <a:rPr lang="en-US" sz="5333" dirty="0"/>
              <a:t>15</a:t>
            </a:r>
            <a:endParaRPr lang="en-US" sz="4000" dirty="0">
              <a:solidFill>
                <a:srgbClr val="FF0000"/>
              </a:solidFill>
            </a:endParaRPr>
          </a:p>
        </p:txBody>
      </p:sp>
      <p:sp>
        <p:nvSpPr>
          <p:cNvPr id="3" name="Subtitle 2"/>
          <p:cNvSpPr>
            <a:spLocks noGrp="1"/>
          </p:cNvSpPr>
          <p:nvPr>
            <p:ph type="subTitle" idx="1"/>
          </p:nvPr>
        </p:nvSpPr>
        <p:spPr>
          <a:xfrm>
            <a:off x="1371600" y="2253927"/>
            <a:ext cx="6400800" cy="3856518"/>
          </a:xfrm>
        </p:spPr>
        <p:txBody>
          <a:bodyPr>
            <a:normAutofit fontScale="55000" lnSpcReduction="20000"/>
          </a:bodyPr>
          <a:lstStyle/>
          <a:p>
            <a:r>
              <a:rPr lang="en-US" sz="6545" dirty="0" err="1">
                <a:solidFill>
                  <a:srgbClr val="FF0000"/>
                </a:solidFill>
              </a:rPr>
              <a:t>Chirality</a:t>
            </a:r>
            <a:endParaRPr lang="en-US" sz="6545" dirty="0">
              <a:solidFill>
                <a:srgbClr val="FF0000"/>
              </a:solidFill>
            </a:endParaRPr>
          </a:p>
          <a:p>
            <a:endParaRPr lang="en-US" sz="5818" dirty="0">
              <a:solidFill>
                <a:schemeClr val="tx1"/>
              </a:solidFill>
            </a:endParaRPr>
          </a:p>
          <a:p>
            <a:r>
              <a:rPr lang="en-US" sz="4400" dirty="0">
                <a:solidFill>
                  <a:schemeClr val="tx1"/>
                </a:solidFill>
              </a:rPr>
              <a:t>Optical </a:t>
            </a:r>
            <a:r>
              <a:rPr lang="en-US" sz="4400" dirty="0" err="1">
                <a:solidFill>
                  <a:schemeClr val="tx1"/>
                </a:solidFill>
              </a:rPr>
              <a:t>acitvity</a:t>
            </a:r>
            <a:r>
              <a:rPr lang="en-US" sz="4400" dirty="0">
                <a:solidFill>
                  <a:schemeClr val="tx1"/>
                </a:solidFill>
              </a:rPr>
              <a:t> </a:t>
            </a:r>
          </a:p>
          <a:p>
            <a:r>
              <a:rPr lang="en-US" sz="4400" dirty="0">
                <a:solidFill>
                  <a:schemeClr val="tx1"/>
                </a:solidFill>
              </a:rPr>
              <a:t>Hand- picked tartaric acid</a:t>
            </a:r>
          </a:p>
          <a:p>
            <a:r>
              <a:rPr lang="en-US" sz="4400" dirty="0" err="1">
                <a:solidFill>
                  <a:schemeClr val="tx1"/>
                </a:solidFill>
              </a:rPr>
              <a:t>Chirality</a:t>
            </a:r>
            <a:r>
              <a:rPr lang="en-US" sz="4400" dirty="0">
                <a:solidFill>
                  <a:schemeClr val="tx1"/>
                </a:solidFill>
              </a:rPr>
              <a:t> - asymmetric carbon</a:t>
            </a:r>
          </a:p>
          <a:p>
            <a:r>
              <a:rPr lang="en-US" sz="4400" dirty="0" err="1">
                <a:solidFill>
                  <a:schemeClr val="tx1"/>
                </a:solidFill>
              </a:rPr>
              <a:t>Enantiomer</a:t>
            </a:r>
            <a:r>
              <a:rPr lang="en-US" sz="4400" dirty="0">
                <a:solidFill>
                  <a:schemeClr val="tx1"/>
                </a:solidFill>
              </a:rPr>
              <a:t> resolution</a:t>
            </a:r>
          </a:p>
          <a:p>
            <a:r>
              <a:rPr lang="en-US" sz="4400" dirty="0">
                <a:solidFill>
                  <a:schemeClr val="tx1"/>
                </a:solidFill>
              </a:rPr>
              <a:t>Lock and Key; Hand in glove</a:t>
            </a:r>
          </a:p>
          <a:p>
            <a:r>
              <a:rPr lang="en-US" sz="4400" dirty="0" err="1">
                <a:solidFill>
                  <a:schemeClr val="tx1"/>
                </a:solidFill>
              </a:rPr>
              <a:t>Chirality</a:t>
            </a:r>
            <a:r>
              <a:rPr lang="en-US" sz="4400" dirty="0">
                <a:solidFill>
                  <a:schemeClr val="tx1"/>
                </a:solidFill>
              </a:rPr>
              <a:t> and Pharmaceuticals</a:t>
            </a:r>
          </a:p>
          <a:p>
            <a:r>
              <a:rPr lang="en-US" sz="4400" dirty="0" err="1">
                <a:solidFill>
                  <a:schemeClr val="tx1"/>
                </a:solidFill>
              </a:rPr>
              <a:t>Chirality</a:t>
            </a:r>
            <a:r>
              <a:rPr lang="en-US" sz="4400" dirty="0">
                <a:solidFill>
                  <a:schemeClr val="tx1"/>
                </a:solidFill>
              </a:rPr>
              <a:t> and Astrophysics - seriously</a:t>
            </a:r>
          </a:p>
          <a:p>
            <a:endParaRPr lang="en-US" sz="4400" dirty="0">
              <a:solidFill>
                <a:schemeClr val="tx1"/>
              </a:solidFill>
            </a:endParaRPr>
          </a:p>
          <a:p>
            <a:endParaRPr lang="en-US" sz="44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Lecture </a:t>
            </a:r>
            <a:r>
              <a:rPr lang="en-GB" dirty="0"/>
              <a:t>#</a:t>
            </a:r>
            <a:r>
              <a:rPr lang="en-US" dirty="0"/>
              <a:t>16</a:t>
            </a:r>
            <a:br>
              <a:rPr lang="en-US" dirty="0"/>
            </a:br>
            <a:r>
              <a:rPr lang="en-US" sz="3111" dirty="0">
                <a:solidFill>
                  <a:srgbClr val="FF0000"/>
                </a:solidFill>
              </a:rPr>
              <a:t>Liquid Crystals I: Phenomena</a:t>
            </a:r>
          </a:p>
        </p:txBody>
      </p:sp>
      <p:sp>
        <p:nvSpPr>
          <p:cNvPr id="3" name="Content Placeholder 2"/>
          <p:cNvSpPr>
            <a:spLocks noGrp="1"/>
          </p:cNvSpPr>
          <p:nvPr>
            <p:ph idx="1"/>
          </p:nvPr>
        </p:nvSpPr>
        <p:spPr>
          <a:xfrm>
            <a:off x="230006" y="1600200"/>
            <a:ext cx="8913994" cy="4525963"/>
          </a:xfrm>
        </p:spPr>
        <p:txBody>
          <a:bodyPr>
            <a:normAutofit/>
          </a:bodyPr>
          <a:lstStyle/>
          <a:p>
            <a:pPr algn="ctr">
              <a:buNone/>
            </a:pPr>
            <a:endParaRPr lang="en-US" sz="4000" dirty="0"/>
          </a:p>
          <a:p>
            <a:pPr>
              <a:buNone/>
            </a:pPr>
            <a:endParaRPr lang="en-US" sz="1297" dirty="0"/>
          </a:p>
          <a:p>
            <a:pPr>
              <a:buNone/>
            </a:pPr>
            <a:r>
              <a:rPr lang="en-US" dirty="0"/>
              <a:t>What are liquid crystals?</a:t>
            </a:r>
          </a:p>
          <a:p>
            <a:pPr>
              <a:buNone/>
            </a:pPr>
            <a:r>
              <a:rPr lang="en-US" dirty="0"/>
              <a:t>The </a:t>
            </a:r>
            <a:r>
              <a:rPr lang="en-US" dirty="0" err="1"/>
              <a:t>thermotropic</a:t>
            </a:r>
            <a:r>
              <a:rPr lang="en-US" dirty="0"/>
              <a:t> ‘families’</a:t>
            </a:r>
          </a:p>
          <a:p>
            <a:pPr>
              <a:buNone/>
            </a:pPr>
            <a:r>
              <a:rPr lang="en-US" dirty="0"/>
              <a:t>A few examples of LC phases</a:t>
            </a:r>
          </a:p>
          <a:p>
            <a:pPr>
              <a:buNone/>
            </a:pPr>
            <a:r>
              <a:rPr lang="en-US" dirty="0"/>
              <a:t>LC </a:t>
            </a:r>
            <a:r>
              <a:rPr lang="en-US" dirty="0" err="1"/>
              <a:t>Displays:Twisted</a:t>
            </a:r>
            <a:r>
              <a:rPr lang="en-US" dirty="0"/>
              <a:t> waveguides, </a:t>
            </a:r>
            <a:r>
              <a:rPr lang="en-US" dirty="0" err="1"/>
              <a:t>Frederiks</a:t>
            </a:r>
            <a:r>
              <a:rPr lang="en-US" dirty="0"/>
              <a:t> transition</a:t>
            </a:r>
          </a:p>
          <a:p>
            <a:pPr>
              <a:buNone/>
            </a:pPr>
            <a:r>
              <a:rPr lang="en-US" dirty="0"/>
              <a:t>	</a:t>
            </a:r>
          </a:p>
          <a:p>
            <a:pPr>
              <a:buNone/>
            </a:pPr>
            <a:endParaRPr lang="en-US" dirty="0"/>
          </a:p>
          <a:p>
            <a:pPr>
              <a:buNone/>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68215" y="228600"/>
            <a:ext cx="7772400" cy="1143000"/>
          </a:xfrm>
        </p:spPr>
        <p:txBody>
          <a:bodyPr/>
          <a:lstStyle/>
          <a:p>
            <a:pPr eaLnBrk="1" hangingPunct="1"/>
            <a:r>
              <a:rPr lang="en-GB" dirty="0"/>
              <a:t>Liquid crystals (</a:t>
            </a:r>
            <a:r>
              <a:rPr lang="en-GB" dirty="0" err="1"/>
              <a:t>LCs</a:t>
            </a:r>
            <a:r>
              <a:rPr lang="en-GB" dirty="0"/>
              <a:t>)</a:t>
            </a:r>
          </a:p>
        </p:txBody>
      </p:sp>
      <p:sp>
        <p:nvSpPr>
          <p:cNvPr id="58371" name="Rectangle 3"/>
          <p:cNvSpPr>
            <a:spLocks noGrp="1" noChangeArrowheads="1"/>
          </p:cNvSpPr>
          <p:nvPr>
            <p:ph type="body" idx="1"/>
          </p:nvPr>
        </p:nvSpPr>
        <p:spPr>
          <a:xfrm>
            <a:off x="492369" y="1447800"/>
            <a:ext cx="8651631" cy="4114800"/>
          </a:xfrm>
        </p:spPr>
        <p:txBody>
          <a:bodyPr>
            <a:normAutofit fontScale="92500"/>
          </a:bodyPr>
          <a:lstStyle/>
          <a:p>
            <a:pPr eaLnBrk="1" hangingPunct="1"/>
            <a:r>
              <a:rPr lang="en-GB" sz="2800" dirty="0"/>
              <a:t>Polymer and ‘small’ molecule </a:t>
            </a:r>
            <a:r>
              <a:rPr lang="en-GB" sz="2800" dirty="0" err="1"/>
              <a:t>LCs</a:t>
            </a:r>
            <a:r>
              <a:rPr lang="en-GB" sz="2800" dirty="0"/>
              <a:t> (we focus on ‘small’)</a:t>
            </a:r>
          </a:p>
          <a:p>
            <a:pPr eaLnBrk="1" hangingPunct="1"/>
            <a:r>
              <a:rPr lang="en-GB" sz="2800" dirty="0"/>
              <a:t>Thermodynamic equilibrium phases </a:t>
            </a:r>
            <a:r>
              <a:rPr lang="en-GB" sz="2800" dirty="0" err="1"/>
              <a:t>btwn</a:t>
            </a:r>
            <a:r>
              <a:rPr lang="en-GB" sz="2800" dirty="0"/>
              <a:t> solid / (isotropic) liquid: </a:t>
            </a:r>
            <a:r>
              <a:rPr lang="en-GB" sz="2800" dirty="0">
                <a:solidFill>
                  <a:srgbClr val="281FFF"/>
                </a:solidFill>
              </a:rPr>
              <a:t>‘</a:t>
            </a:r>
            <a:r>
              <a:rPr lang="en-GB" sz="2800" i="1" dirty="0" err="1">
                <a:solidFill>
                  <a:srgbClr val="3366FF"/>
                </a:solidFill>
              </a:rPr>
              <a:t>Mesophases</a:t>
            </a:r>
            <a:r>
              <a:rPr lang="en-GB" sz="2800" i="1" dirty="0">
                <a:solidFill>
                  <a:srgbClr val="3366FF"/>
                </a:solidFill>
              </a:rPr>
              <a:t>’</a:t>
            </a:r>
            <a:endParaRPr lang="en-GB" sz="2800" dirty="0"/>
          </a:p>
          <a:p>
            <a:pPr lvl="2" eaLnBrk="1" hangingPunct="1"/>
            <a:r>
              <a:rPr lang="en-GB" sz="2000" dirty="0"/>
              <a:t>Some are </a:t>
            </a:r>
            <a:r>
              <a:rPr lang="en-GB" sz="2000" i="1" dirty="0" err="1">
                <a:solidFill>
                  <a:srgbClr val="3366FF"/>
                </a:solidFill>
              </a:rPr>
              <a:t>thermotropic</a:t>
            </a:r>
            <a:r>
              <a:rPr lang="en-GB" sz="2000" dirty="0"/>
              <a:t>, some</a:t>
            </a:r>
            <a:r>
              <a:rPr lang="en-GB" sz="2000" dirty="0">
                <a:solidFill>
                  <a:srgbClr val="3366FF"/>
                </a:solidFill>
              </a:rPr>
              <a:t> </a:t>
            </a:r>
            <a:r>
              <a:rPr lang="en-GB" sz="2000" i="1" dirty="0" err="1">
                <a:solidFill>
                  <a:srgbClr val="3366FF"/>
                </a:solidFill>
              </a:rPr>
              <a:t>lyotropic</a:t>
            </a:r>
            <a:r>
              <a:rPr lang="en-GB" sz="2000" i="1" dirty="0">
                <a:solidFill>
                  <a:srgbClr val="3366FF"/>
                </a:solidFill>
              </a:rPr>
              <a:t> </a:t>
            </a:r>
            <a:r>
              <a:rPr lang="en-GB" sz="2000" dirty="0"/>
              <a:t>(usually polymer </a:t>
            </a:r>
            <a:r>
              <a:rPr lang="en-GB" sz="2000" dirty="0" err="1"/>
              <a:t>LCs</a:t>
            </a:r>
            <a:r>
              <a:rPr lang="en-GB" sz="2000" dirty="0"/>
              <a:t>)</a:t>
            </a:r>
            <a:endParaRPr lang="en-GB" sz="2800" dirty="0"/>
          </a:p>
          <a:p>
            <a:pPr eaLnBrk="1" hangingPunct="1"/>
            <a:r>
              <a:rPr lang="en-GB" sz="2800" dirty="0" err="1"/>
              <a:t>Orientational</a:t>
            </a:r>
            <a:r>
              <a:rPr lang="en-GB" sz="2800" dirty="0"/>
              <a:t>, but no or low positional order: </a:t>
            </a:r>
            <a:r>
              <a:rPr lang="en-GB" sz="2800" dirty="0">
                <a:solidFill>
                  <a:srgbClr val="3366FF"/>
                </a:solidFill>
              </a:rPr>
              <a:t>Anisotropy</a:t>
            </a:r>
          </a:p>
          <a:p>
            <a:pPr eaLnBrk="1" hangingPunct="1"/>
            <a:r>
              <a:rPr lang="en-GB" sz="2800" dirty="0"/>
              <a:t>Based on anisotropic (and ‘stiff’) molecules</a:t>
            </a:r>
          </a:p>
          <a:p>
            <a:pPr eaLnBrk="1" hangingPunct="1">
              <a:buNone/>
            </a:pPr>
            <a:r>
              <a:rPr lang="en-GB" sz="2800" dirty="0"/>
              <a:t>		</a:t>
            </a:r>
            <a:r>
              <a:rPr lang="en-GB" sz="2800" i="1" dirty="0">
                <a:solidFill>
                  <a:srgbClr val="3366FF"/>
                </a:solidFill>
              </a:rPr>
              <a:t>‘</a:t>
            </a:r>
            <a:r>
              <a:rPr lang="en-GB" sz="2800" i="1" dirty="0" err="1">
                <a:solidFill>
                  <a:srgbClr val="3366FF"/>
                </a:solidFill>
              </a:rPr>
              <a:t>Mesogens</a:t>
            </a:r>
            <a:r>
              <a:rPr lang="en-GB" sz="2800" i="1" dirty="0">
                <a:solidFill>
                  <a:srgbClr val="3366FF"/>
                </a:solidFill>
              </a:rPr>
              <a:t>’, </a:t>
            </a:r>
            <a:r>
              <a:rPr lang="en-GB" sz="2400" dirty="0"/>
              <a:t>classification into ‘families’ by shape</a:t>
            </a:r>
          </a:p>
          <a:p>
            <a:pPr eaLnBrk="1" hangingPunct="1"/>
            <a:r>
              <a:rPr lang="en-GB" sz="2800" dirty="0" err="1"/>
              <a:t>LCs</a:t>
            </a:r>
            <a:r>
              <a:rPr lang="en-GB" sz="2800" dirty="0"/>
              <a:t> cannot withstand shear, and have no unit cell</a:t>
            </a:r>
          </a:p>
          <a:p>
            <a:pPr eaLnBrk="1" hangingPunct="1">
              <a:buNone/>
            </a:pPr>
            <a:r>
              <a:rPr lang="en-GB" sz="2800" dirty="0"/>
              <a:t>	</a:t>
            </a:r>
            <a:r>
              <a:rPr lang="en-US" sz="2595" dirty="0" err="1">
                <a:sym typeface="Wingdings"/>
              </a:rPr>
              <a:t></a:t>
            </a:r>
            <a:r>
              <a:rPr lang="en-US" sz="2595" dirty="0">
                <a:sym typeface="Wingdings"/>
              </a:rPr>
              <a:t> </a:t>
            </a:r>
            <a:r>
              <a:rPr lang="en-GB" sz="2595" dirty="0"/>
              <a:t>They are liquids, not crystals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708" y="152400"/>
            <a:ext cx="8229600" cy="1143000"/>
          </a:xfrm>
        </p:spPr>
        <p:txBody>
          <a:bodyPr/>
          <a:lstStyle/>
          <a:p>
            <a:r>
              <a:rPr lang="en-US" dirty="0"/>
              <a:t>(</a:t>
            </a:r>
            <a:r>
              <a:rPr lang="en-US" dirty="0" err="1"/>
              <a:t>Thermotropic</a:t>
            </a:r>
            <a:r>
              <a:rPr lang="en-US" dirty="0"/>
              <a:t>) </a:t>
            </a:r>
            <a:r>
              <a:rPr lang="en-US" dirty="0" err="1"/>
              <a:t>mesogen</a:t>
            </a:r>
            <a:r>
              <a:rPr lang="en-US" dirty="0"/>
              <a:t> ‘families’</a:t>
            </a:r>
          </a:p>
        </p:txBody>
      </p:sp>
      <p:sp>
        <p:nvSpPr>
          <p:cNvPr id="3" name="Content Placeholder 2"/>
          <p:cNvSpPr>
            <a:spLocks noGrp="1"/>
          </p:cNvSpPr>
          <p:nvPr>
            <p:ph idx="1"/>
          </p:nvPr>
        </p:nvSpPr>
        <p:spPr>
          <a:xfrm>
            <a:off x="140677" y="1432560"/>
            <a:ext cx="8721969" cy="3738880"/>
          </a:xfrm>
        </p:spPr>
        <p:txBody>
          <a:bodyPr>
            <a:normAutofit/>
          </a:bodyPr>
          <a:lstStyle/>
          <a:p>
            <a:r>
              <a:rPr lang="en-US" sz="2800" dirty="0"/>
              <a:t>Classed according to molecular shape</a:t>
            </a:r>
          </a:p>
          <a:p>
            <a:pPr>
              <a:buNone/>
            </a:pPr>
            <a:endParaRPr lang="en-US" sz="1600" dirty="0"/>
          </a:p>
          <a:p>
            <a:pPr>
              <a:buNone/>
            </a:pPr>
            <a:r>
              <a:rPr lang="en-US" dirty="0"/>
              <a:t>	‘</a:t>
            </a:r>
            <a:r>
              <a:rPr lang="en-US" dirty="0" err="1">
                <a:solidFill>
                  <a:srgbClr val="3366FF"/>
                </a:solidFill>
              </a:rPr>
              <a:t>Calamitic</a:t>
            </a:r>
            <a:r>
              <a:rPr lang="en-US" dirty="0"/>
              <a:t>’ </a:t>
            </a:r>
            <a:r>
              <a:rPr lang="en-US" sz="1800" dirty="0"/>
              <a:t>(rod- shaped)  : positive </a:t>
            </a:r>
            <a:r>
              <a:rPr lang="en-US" sz="1800" dirty="0" err="1"/>
              <a:t>uniaxial</a:t>
            </a:r>
            <a:r>
              <a:rPr lang="en-US" sz="1800" dirty="0"/>
              <a:t> </a:t>
            </a:r>
            <a:r>
              <a:rPr lang="en-US" sz="1800" dirty="0" err="1">
                <a:latin typeface="Symbol" charset="2"/>
                <a:cs typeface="Symbol" charset="2"/>
              </a:rPr>
              <a:t>D</a:t>
            </a:r>
            <a:r>
              <a:rPr lang="en-US" sz="1800" dirty="0" err="1"/>
              <a:t>n</a:t>
            </a:r>
            <a:r>
              <a:rPr lang="en-US" sz="1800" dirty="0"/>
              <a:t> </a:t>
            </a:r>
          </a:p>
          <a:p>
            <a:pPr>
              <a:buNone/>
            </a:pPr>
            <a:r>
              <a:rPr lang="en-US" dirty="0"/>
              <a:t>	‘</a:t>
            </a:r>
            <a:r>
              <a:rPr lang="en-US" dirty="0" err="1">
                <a:solidFill>
                  <a:srgbClr val="3366FF"/>
                </a:solidFill>
              </a:rPr>
              <a:t>Sanidic</a:t>
            </a:r>
            <a:r>
              <a:rPr lang="en-US" dirty="0"/>
              <a:t>’ </a:t>
            </a:r>
            <a:r>
              <a:rPr lang="en-US" sz="1800" dirty="0"/>
              <a:t>(board- shaped) : biaxial </a:t>
            </a:r>
            <a:r>
              <a:rPr lang="en-US" sz="1800" dirty="0" err="1">
                <a:latin typeface="Symbol" charset="2"/>
                <a:cs typeface="Symbol" charset="2"/>
              </a:rPr>
              <a:t>D</a:t>
            </a:r>
            <a:r>
              <a:rPr lang="en-US" sz="1800" dirty="0" err="1"/>
              <a:t>n</a:t>
            </a:r>
            <a:endParaRPr lang="en-US" sz="1800" dirty="0"/>
          </a:p>
          <a:p>
            <a:pPr>
              <a:buNone/>
            </a:pPr>
            <a:r>
              <a:rPr lang="en-US" dirty="0"/>
              <a:t>	‘</a:t>
            </a:r>
            <a:r>
              <a:rPr lang="en-US" dirty="0" err="1">
                <a:solidFill>
                  <a:srgbClr val="3366FF"/>
                </a:solidFill>
              </a:rPr>
              <a:t>Discotic</a:t>
            </a:r>
            <a:r>
              <a:rPr lang="en-US" dirty="0"/>
              <a:t>’ </a:t>
            </a:r>
            <a:r>
              <a:rPr lang="en-US" sz="2000" dirty="0"/>
              <a:t>(disc- shaped</a:t>
            </a:r>
            <a:r>
              <a:rPr lang="en-US" sz="2000"/>
              <a:t>) : </a:t>
            </a:r>
            <a:r>
              <a:rPr lang="en-US" sz="2000" dirty="0"/>
              <a:t>negative </a:t>
            </a:r>
            <a:r>
              <a:rPr lang="en-US" sz="2000" dirty="0" err="1"/>
              <a:t>uniaxial</a:t>
            </a:r>
            <a:r>
              <a:rPr lang="en-US" sz="2000" dirty="0"/>
              <a:t> </a:t>
            </a:r>
            <a:r>
              <a:rPr lang="en-US" sz="2000" dirty="0" err="1">
                <a:latin typeface="Symbol" charset="2"/>
                <a:cs typeface="Symbol" charset="2"/>
              </a:rPr>
              <a:t>D</a:t>
            </a:r>
            <a:r>
              <a:rPr lang="en-US" sz="2000" dirty="0" err="1"/>
              <a:t>n</a:t>
            </a:r>
            <a:endParaRPr lang="en-US" sz="2000" dirty="0"/>
          </a:p>
          <a:p>
            <a:pPr>
              <a:buNone/>
            </a:pPr>
            <a:r>
              <a:rPr lang="en-US" dirty="0"/>
              <a:t>	‘</a:t>
            </a:r>
            <a:r>
              <a:rPr lang="en-US" dirty="0">
                <a:solidFill>
                  <a:srgbClr val="3366FF"/>
                </a:solidFill>
              </a:rPr>
              <a:t>Bananas</a:t>
            </a:r>
            <a:r>
              <a:rPr lang="en-US" dirty="0"/>
              <a:t>’ </a:t>
            </a:r>
            <a:r>
              <a:rPr lang="en-US" sz="2000" dirty="0"/>
              <a:t>(</a:t>
            </a:r>
            <a:r>
              <a:rPr lang="en-US" sz="2000" i="1" dirty="0"/>
              <a:t>crescent</a:t>
            </a:r>
            <a:r>
              <a:rPr lang="en-US" sz="2000" dirty="0"/>
              <a:t>- shaped) </a:t>
            </a:r>
          </a:p>
          <a:p>
            <a:pPr>
              <a:buNone/>
            </a:pPr>
            <a:endParaRPr lang="en-US" sz="2400" dirty="0"/>
          </a:p>
          <a:p>
            <a:pPr>
              <a:buNone/>
            </a:pPr>
            <a:endParaRPr lang="en-US" sz="2400" dirty="0"/>
          </a:p>
          <a:p>
            <a:pPr>
              <a:buNone/>
            </a:pPr>
            <a:endParaRPr lang="en-US" sz="2000" dirty="0"/>
          </a:p>
        </p:txBody>
      </p:sp>
      <p:pic>
        <p:nvPicPr>
          <p:cNvPr id="4" name="Picture 3"/>
          <p:cNvPicPr>
            <a:picLocks noChangeAspect="1"/>
          </p:cNvPicPr>
          <p:nvPr/>
        </p:nvPicPr>
        <p:blipFill>
          <a:blip r:embed="rId2"/>
          <a:stretch>
            <a:fillRect/>
          </a:stretch>
        </p:blipFill>
        <p:spPr>
          <a:xfrm>
            <a:off x="4246907" y="4384040"/>
            <a:ext cx="2718319" cy="990600"/>
          </a:xfrm>
          <a:prstGeom prst="rect">
            <a:avLst/>
          </a:prstGeom>
        </p:spPr>
      </p:pic>
      <p:pic>
        <p:nvPicPr>
          <p:cNvPr id="5" name="Picture 4"/>
          <p:cNvPicPr>
            <a:picLocks noChangeAspect="1"/>
          </p:cNvPicPr>
          <p:nvPr/>
        </p:nvPicPr>
        <p:blipFill>
          <a:blip r:embed="rId3"/>
          <a:srcRect r="53855"/>
          <a:stretch>
            <a:fillRect/>
          </a:stretch>
        </p:blipFill>
        <p:spPr>
          <a:xfrm>
            <a:off x="6046210" y="3150230"/>
            <a:ext cx="1453911" cy="1511746"/>
          </a:xfrm>
          <a:prstGeom prst="rect">
            <a:avLst/>
          </a:prstGeom>
        </p:spPr>
      </p:pic>
      <p:pic>
        <p:nvPicPr>
          <p:cNvPr id="6" name="Picture 5"/>
          <p:cNvPicPr>
            <a:picLocks noChangeAspect="1"/>
          </p:cNvPicPr>
          <p:nvPr/>
        </p:nvPicPr>
        <p:blipFill>
          <a:blip r:embed="rId4"/>
          <a:stretch>
            <a:fillRect/>
          </a:stretch>
        </p:blipFill>
        <p:spPr>
          <a:xfrm>
            <a:off x="5230261" y="1981200"/>
            <a:ext cx="2377666" cy="714334"/>
          </a:xfrm>
          <a:prstGeom prst="rect">
            <a:avLst/>
          </a:prstGeom>
        </p:spPr>
      </p:pic>
      <p:sp>
        <p:nvSpPr>
          <p:cNvPr id="7" name="TextBox 6"/>
          <p:cNvSpPr txBox="1"/>
          <p:nvPr/>
        </p:nvSpPr>
        <p:spPr>
          <a:xfrm>
            <a:off x="0" y="5374640"/>
            <a:ext cx="8340745" cy="1754327"/>
          </a:xfrm>
          <a:prstGeom prst="rect">
            <a:avLst/>
          </a:prstGeom>
          <a:noFill/>
        </p:spPr>
        <p:txBody>
          <a:bodyPr wrap="none" rtlCol="0">
            <a:spAutoFit/>
          </a:bodyPr>
          <a:lstStyle/>
          <a:p>
            <a:pPr>
              <a:buNone/>
            </a:pPr>
            <a:r>
              <a:rPr lang="en-US" dirty="0"/>
              <a:t>Many different phases within each family, often same LC material undergoes a series of</a:t>
            </a:r>
          </a:p>
          <a:p>
            <a:pPr>
              <a:buNone/>
            </a:pPr>
            <a:r>
              <a:rPr lang="en-US" dirty="0"/>
              <a:t>transitions </a:t>
            </a:r>
            <a:r>
              <a:rPr lang="en-US" dirty="0" err="1"/>
              <a:t>btwn</a:t>
            </a:r>
            <a:r>
              <a:rPr lang="en-US" dirty="0"/>
              <a:t> different LC phases</a:t>
            </a:r>
          </a:p>
          <a:p>
            <a:pPr>
              <a:buNone/>
            </a:pPr>
            <a:endParaRPr lang="en-US" dirty="0"/>
          </a:p>
          <a:p>
            <a:pPr>
              <a:buNone/>
            </a:pPr>
            <a:r>
              <a:rPr lang="en-US" dirty="0"/>
              <a:t>Also </a:t>
            </a:r>
            <a:r>
              <a:rPr lang="en-US" dirty="0" err="1"/>
              <a:t>thermotropic</a:t>
            </a:r>
            <a:r>
              <a:rPr lang="en-US" dirty="0"/>
              <a:t> polymer LC families, and </a:t>
            </a:r>
            <a:r>
              <a:rPr lang="en-US" dirty="0" err="1"/>
              <a:t>lyotropic</a:t>
            </a:r>
            <a:r>
              <a:rPr lang="en-US" dirty="0"/>
              <a:t> </a:t>
            </a:r>
            <a:r>
              <a:rPr lang="en-US" dirty="0" err="1"/>
              <a:t>LCs</a:t>
            </a:r>
            <a:endParaRPr lang="en-US" dirty="0"/>
          </a:p>
          <a:p>
            <a:pPr>
              <a:buNone/>
            </a:pPr>
            <a:r>
              <a:rPr lang="en-US" dirty="0"/>
              <a:t>		The LC ‘zoo’ rivals particle physics for diversity of species</a:t>
            </a:r>
          </a:p>
          <a:p>
            <a:endParaRPr lang="en-US" dirty="0"/>
          </a:p>
        </p:txBody>
      </p:sp>
      <p:sp>
        <p:nvSpPr>
          <p:cNvPr id="8" name="TextBox 7"/>
          <p:cNvSpPr txBox="1"/>
          <p:nvPr/>
        </p:nvSpPr>
        <p:spPr>
          <a:xfrm>
            <a:off x="7607927" y="1981200"/>
            <a:ext cx="1427532" cy="830997"/>
          </a:xfrm>
          <a:prstGeom prst="rect">
            <a:avLst/>
          </a:prstGeom>
          <a:noFill/>
        </p:spPr>
        <p:txBody>
          <a:bodyPr wrap="none" rtlCol="0">
            <a:spAutoFit/>
          </a:bodyPr>
          <a:lstStyle/>
          <a:p>
            <a:r>
              <a:rPr lang="en-US" sz="1600" dirty="0"/>
              <a:t>‘5CB’</a:t>
            </a:r>
          </a:p>
          <a:p>
            <a:r>
              <a:rPr lang="en-US" sz="1600" dirty="0"/>
              <a:t>GW Gray </a:t>
            </a:r>
            <a:r>
              <a:rPr lang="en-US" sz="1600" i="1" dirty="0"/>
              <a:t>et al.</a:t>
            </a:r>
          </a:p>
          <a:p>
            <a:r>
              <a:rPr lang="en-US" sz="1600" dirty="0"/>
              <a:t>Hull 1972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0" y="0"/>
            <a:ext cx="9003323" cy="1143000"/>
          </a:xfrm>
        </p:spPr>
        <p:txBody>
          <a:bodyPr/>
          <a:lstStyle/>
          <a:p>
            <a:pPr eaLnBrk="1" hangingPunct="1"/>
            <a:r>
              <a:rPr lang="en-GB" sz="4000" dirty="0" err="1"/>
              <a:t>Calamitic</a:t>
            </a:r>
            <a:r>
              <a:rPr lang="en-GB" sz="4000" dirty="0"/>
              <a:t> phases: </a:t>
            </a:r>
            <a:r>
              <a:rPr lang="en-GB" sz="4000" dirty="0" err="1"/>
              <a:t>Nematics</a:t>
            </a:r>
            <a:r>
              <a:rPr lang="en-GB" sz="4000" dirty="0"/>
              <a:t> and </a:t>
            </a:r>
            <a:r>
              <a:rPr lang="en-GB" sz="4000" dirty="0" err="1"/>
              <a:t>smectics</a:t>
            </a:r>
            <a:endParaRPr lang="en-GB" sz="4000" dirty="0"/>
          </a:p>
        </p:txBody>
      </p:sp>
      <p:sp>
        <p:nvSpPr>
          <p:cNvPr id="68611" name="Rectangle 3"/>
          <p:cNvSpPr>
            <a:spLocks noGrp="1" noChangeArrowheads="1"/>
          </p:cNvSpPr>
          <p:nvPr>
            <p:ph type="body" idx="1"/>
          </p:nvPr>
        </p:nvSpPr>
        <p:spPr>
          <a:xfrm>
            <a:off x="351692" y="1142999"/>
            <a:ext cx="8581292" cy="5576299"/>
          </a:xfrm>
        </p:spPr>
        <p:txBody>
          <a:bodyPr>
            <a:normAutofit fontScale="92500" lnSpcReduction="20000"/>
          </a:bodyPr>
          <a:lstStyle/>
          <a:p>
            <a:pPr eaLnBrk="1" hangingPunct="1"/>
            <a:r>
              <a:rPr lang="en-GB" dirty="0" err="1"/>
              <a:t>Nematic</a:t>
            </a:r>
            <a:r>
              <a:rPr lang="en-GB" dirty="0"/>
              <a:t> liquid crystals</a:t>
            </a:r>
          </a:p>
          <a:p>
            <a:pPr lvl="1" eaLnBrk="1" hangingPunct="1"/>
            <a:r>
              <a:rPr lang="en-GB" dirty="0"/>
              <a:t>No positional order, only directional </a:t>
            </a:r>
            <a:r>
              <a:rPr lang="en-US" dirty="0" err="1">
                <a:solidFill>
                  <a:srgbClr val="FF0000"/>
                </a:solidFill>
                <a:sym typeface="Wingdings"/>
              </a:rPr>
              <a:t></a:t>
            </a:r>
            <a:r>
              <a:rPr lang="en-US" dirty="0">
                <a:solidFill>
                  <a:srgbClr val="FF0000"/>
                </a:solidFill>
                <a:sym typeface="Wingdings"/>
              </a:rPr>
              <a:t> birefringence</a:t>
            </a:r>
          </a:p>
          <a:p>
            <a:pPr lvl="1" eaLnBrk="1" hangingPunct="1">
              <a:buNone/>
            </a:pPr>
            <a:r>
              <a:rPr lang="en-US" dirty="0">
                <a:solidFill>
                  <a:srgbClr val="FF0000"/>
                </a:solidFill>
                <a:sym typeface="Wingdings"/>
              </a:rPr>
              <a:t>												</a:t>
            </a:r>
            <a:r>
              <a:rPr lang="en-US" sz="2000" dirty="0">
                <a:solidFill>
                  <a:srgbClr val="FF0000"/>
                </a:solidFill>
                <a:sym typeface="Wingdings"/>
              </a:rPr>
              <a:t>(uniaxial, positive)</a:t>
            </a:r>
          </a:p>
          <a:p>
            <a:pPr lvl="1" eaLnBrk="1" hangingPunct="1">
              <a:buNone/>
            </a:pPr>
            <a:endParaRPr lang="en-US" sz="2000" dirty="0">
              <a:solidFill>
                <a:srgbClr val="FF0000"/>
              </a:solidFill>
              <a:sym typeface="Wingdings"/>
            </a:endParaRPr>
          </a:p>
          <a:p>
            <a:pPr lvl="1" eaLnBrk="1" hangingPunct="1">
              <a:buNone/>
            </a:pPr>
            <a:endParaRPr lang="en-US" sz="2000" dirty="0">
              <a:solidFill>
                <a:srgbClr val="FF0000"/>
              </a:solidFill>
              <a:sym typeface="Wingdings"/>
            </a:endParaRPr>
          </a:p>
          <a:p>
            <a:pPr lvl="1" eaLnBrk="1" hangingPunct="1">
              <a:buNone/>
            </a:pPr>
            <a:endParaRPr lang="en-US" sz="2000" dirty="0">
              <a:solidFill>
                <a:srgbClr val="FF0000"/>
              </a:solidFill>
              <a:sym typeface="Wingdings"/>
            </a:endParaRPr>
          </a:p>
          <a:p>
            <a:pPr lvl="1" eaLnBrk="1" hangingPunct="1">
              <a:buNone/>
            </a:pPr>
            <a:endParaRPr lang="en-US" sz="2000" dirty="0">
              <a:solidFill>
                <a:srgbClr val="FF0000"/>
              </a:solidFill>
              <a:sym typeface="Wingdings"/>
            </a:endParaRPr>
          </a:p>
          <a:p>
            <a:pPr lvl="1" eaLnBrk="1" hangingPunct="1">
              <a:buNone/>
            </a:pPr>
            <a:endParaRPr lang="en-US" sz="2000" dirty="0">
              <a:solidFill>
                <a:srgbClr val="FF0000"/>
              </a:solidFill>
              <a:sym typeface="Wingdings"/>
            </a:endParaRPr>
          </a:p>
          <a:p>
            <a:pPr lvl="1" eaLnBrk="1" hangingPunct="1">
              <a:buNone/>
            </a:pPr>
            <a:endParaRPr lang="en-US" sz="2000" dirty="0">
              <a:solidFill>
                <a:srgbClr val="FF0000"/>
              </a:solidFill>
              <a:sym typeface="Wingdings"/>
            </a:endParaRPr>
          </a:p>
          <a:p>
            <a:pPr lvl="1" eaLnBrk="1" hangingPunct="1">
              <a:buNone/>
            </a:pPr>
            <a:endParaRPr lang="en-US" sz="2000" dirty="0">
              <a:solidFill>
                <a:srgbClr val="FF0000"/>
              </a:solidFill>
              <a:sym typeface="Wingdings"/>
            </a:endParaRPr>
          </a:p>
          <a:p>
            <a:pPr lvl="1" eaLnBrk="1" hangingPunct="1">
              <a:buNone/>
            </a:pPr>
            <a:endParaRPr lang="en-GB" sz="2000" dirty="0">
              <a:solidFill>
                <a:srgbClr val="FF0000"/>
              </a:solidFill>
            </a:endParaRPr>
          </a:p>
          <a:p>
            <a:pPr lvl="1" eaLnBrk="1" hangingPunct="1">
              <a:buNone/>
            </a:pPr>
            <a:endParaRPr lang="en-GB" sz="2000" dirty="0">
              <a:solidFill>
                <a:srgbClr val="FF0000"/>
              </a:solidFill>
            </a:endParaRPr>
          </a:p>
          <a:p>
            <a:pPr lvl="1" eaLnBrk="1" hangingPunct="1">
              <a:buNone/>
            </a:pPr>
            <a:endParaRPr lang="en-GB" sz="2000" dirty="0">
              <a:solidFill>
                <a:srgbClr val="FF0000"/>
              </a:solidFill>
            </a:endParaRPr>
          </a:p>
          <a:p>
            <a:pPr eaLnBrk="1" hangingPunct="1"/>
            <a:r>
              <a:rPr lang="en-GB" dirty="0" err="1"/>
              <a:t>Smectic</a:t>
            </a:r>
            <a:r>
              <a:rPr lang="en-GB" dirty="0"/>
              <a:t> liquid crystals</a:t>
            </a:r>
          </a:p>
          <a:p>
            <a:pPr lvl="1" eaLnBrk="1" hangingPunct="1"/>
            <a:r>
              <a:rPr lang="en-GB" dirty="0"/>
              <a:t>Directional and positional (in one dimension) order</a:t>
            </a:r>
          </a:p>
          <a:p>
            <a:pPr lvl="1" eaLnBrk="1" hangingPunct="1">
              <a:buNone/>
            </a:pPr>
            <a:r>
              <a:rPr lang="en-GB" dirty="0"/>
              <a:t>												also </a:t>
            </a:r>
            <a:r>
              <a:rPr lang="en-GB" dirty="0" err="1"/>
              <a:t>birefringent</a:t>
            </a:r>
            <a:endParaRPr lang="en-GB" dirty="0"/>
          </a:p>
        </p:txBody>
      </p:sp>
      <p:pic>
        <p:nvPicPr>
          <p:cNvPr id="4" name="Picture 3"/>
          <p:cNvPicPr>
            <a:picLocks noChangeAspect="1"/>
          </p:cNvPicPr>
          <p:nvPr/>
        </p:nvPicPr>
        <p:blipFill>
          <a:blip r:embed="rId3"/>
          <a:stretch>
            <a:fillRect/>
          </a:stretch>
        </p:blipFill>
        <p:spPr>
          <a:xfrm>
            <a:off x="435430" y="2286000"/>
            <a:ext cx="3833446" cy="2768600"/>
          </a:xfrm>
          <a:prstGeom prst="rect">
            <a:avLst/>
          </a:prstGeom>
        </p:spPr>
      </p:pic>
      <p:sp>
        <p:nvSpPr>
          <p:cNvPr id="5" name="TextBox 4"/>
          <p:cNvSpPr txBox="1"/>
          <p:nvPr/>
        </p:nvSpPr>
        <p:spPr>
          <a:xfrm>
            <a:off x="4730064" y="2971389"/>
            <a:ext cx="3187065" cy="1200329"/>
          </a:xfrm>
          <a:prstGeom prst="rect">
            <a:avLst/>
          </a:prstGeom>
          <a:noFill/>
        </p:spPr>
        <p:txBody>
          <a:bodyPr wrap="none" rtlCol="0">
            <a:spAutoFit/>
          </a:bodyPr>
          <a:lstStyle/>
          <a:p>
            <a:r>
              <a:rPr lang="en-US" dirty="0" err="1"/>
              <a:t>Nematic</a:t>
            </a:r>
            <a:r>
              <a:rPr lang="en-US" dirty="0"/>
              <a:t> </a:t>
            </a:r>
            <a:r>
              <a:rPr lang="en-US" dirty="0">
                <a:solidFill>
                  <a:srgbClr val="0000FF"/>
                </a:solidFill>
              </a:rPr>
              <a:t>‘</a:t>
            </a:r>
            <a:r>
              <a:rPr lang="en-US" dirty="0" err="1">
                <a:solidFill>
                  <a:srgbClr val="0000FF"/>
                </a:solidFill>
              </a:rPr>
              <a:t>Schlieren</a:t>
            </a:r>
            <a:r>
              <a:rPr lang="en-US" dirty="0">
                <a:solidFill>
                  <a:srgbClr val="0000FF"/>
                </a:solidFill>
              </a:rPr>
              <a:t>’ </a:t>
            </a:r>
            <a:r>
              <a:rPr lang="en-US" dirty="0"/>
              <a:t>texture</a:t>
            </a:r>
          </a:p>
          <a:p>
            <a:r>
              <a:rPr lang="en-US" dirty="0"/>
              <a:t>in </a:t>
            </a:r>
            <a:r>
              <a:rPr lang="en-US" dirty="0" err="1"/>
              <a:t>Polmiscope</a:t>
            </a:r>
            <a:endParaRPr lang="en-US" dirty="0"/>
          </a:p>
          <a:p>
            <a:endParaRPr lang="en-US" dirty="0"/>
          </a:p>
          <a:p>
            <a:r>
              <a:rPr lang="en-US" dirty="0"/>
              <a:t>Birefringence, domains, defects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40677" y="0"/>
            <a:ext cx="9003323" cy="1143000"/>
          </a:xfrm>
        </p:spPr>
        <p:txBody>
          <a:bodyPr/>
          <a:lstStyle/>
          <a:p>
            <a:pPr eaLnBrk="1" hangingPunct="1"/>
            <a:r>
              <a:rPr lang="en-GB" sz="4000" dirty="0" err="1"/>
              <a:t>Calamitic</a:t>
            </a:r>
            <a:r>
              <a:rPr lang="en-GB" sz="4000" dirty="0"/>
              <a:t> phases: </a:t>
            </a:r>
            <a:r>
              <a:rPr lang="en-GB" sz="4000" dirty="0" err="1"/>
              <a:t>Nematics</a:t>
            </a:r>
            <a:r>
              <a:rPr lang="en-GB" sz="4000" dirty="0"/>
              <a:t> and </a:t>
            </a:r>
            <a:r>
              <a:rPr lang="en-GB" sz="4000" dirty="0" err="1"/>
              <a:t>smectics</a:t>
            </a:r>
            <a:endParaRPr lang="en-GB" sz="4000" dirty="0"/>
          </a:p>
        </p:txBody>
      </p:sp>
      <p:sp>
        <p:nvSpPr>
          <p:cNvPr id="70661" name="Text Box 40"/>
          <p:cNvSpPr txBox="1">
            <a:spLocks noChangeArrowheads="1"/>
          </p:cNvSpPr>
          <p:nvPr/>
        </p:nvSpPr>
        <p:spPr bwMode="auto">
          <a:xfrm>
            <a:off x="4836160" y="5011340"/>
            <a:ext cx="4167163" cy="1015663"/>
          </a:xfrm>
          <a:prstGeom prst="rect">
            <a:avLst/>
          </a:prstGeom>
          <a:noFill/>
          <a:ln w="9525">
            <a:noFill/>
            <a:miter lim="800000"/>
            <a:headEnd/>
            <a:tailEnd/>
          </a:ln>
        </p:spPr>
        <p:txBody>
          <a:bodyPr wrap="square">
            <a:prstTxWarp prst="textNoShape">
              <a:avLst/>
            </a:prstTxWarp>
            <a:spAutoFit/>
          </a:bodyPr>
          <a:lstStyle/>
          <a:p>
            <a:pPr algn="just"/>
            <a:r>
              <a:rPr lang="en-GB" sz="2000" dirty="0" err="1">
                <a:solidFill>
                  <a:srgbClr val="0000FF"/>
                </a:solidFill>
              </a:rPr>
              <a:t>Smectic</a:t>
            </a:r>
            <a:r>
              <a:rPr lang="en-GB" sz="2000" dirty="0">
                <a:solidFill>
                  <a:srgbClr val="0000FF"/>
                </a:solidFill>
              </a:rPr>
              <a:t> A </a:t>
            </a:r>
            <a:r>
              <a:rPr lang="en-GB" sz="2000" dirty="0"/>
              <a:t>structure. </a:t>
            </a:r>
          </a:p>
          <a:p>
            <a:pPr algn="just"/>
            <a:r>
              <a:rPr lang="en-GB" sz="2000" dirty="0">
                <a:solidFill>
                  <a:srgbClr val="000000"/>
                </a:solidFill>
              </a:rPr>
              <a:t>Alignment + layering: Some periodicity</a:t>
            </a:r>
          </a:p>
          <a:p>
            <a:pPr algn="just"/>
            <a:r>
              <a:rPr lang="en-GB" sz="2000" dirty="0" err="1">
                <a:solidFill>
                  <a:srgbClr val="0000FF"/>
                </a:solidFill>
              </a:rPr>
              <a:t>Smectic</a:t>
            </a:r>
            <a:r>
              <a:rPr lang="en-GB" sz="2000" dirty="0">
                <a:solidFill>
                  <a:srgbClr val="0000FF"/>
                </a:solidFill>
              </a:rPr>
              <a:t> C </a:t>
            </a:r>
            <a:r>
              <a:rPr lang="en-GB" sz="2000" dirty="0"/>
              <a:t>has an off-axis director</a:t>
            </a:r>
          </a:p>
        </p:txBody>
      </p:sp>
      <p:sp>
        <p:nvSpPr>
          <p:cNvPr id="41" name="TextBox 40"/>
          <p:cNvSpPr txBox="1"/>
          <p:nvPr/>
        </p:nvSpPr>
        <p:spPr>
          <a:xfrm rot="16200000">
            <a:off x="-518717" y="2514602"/>
            <a:ext cx="1688123" cy="369332"/>
          </a:xfrm>
          <a:prstGeom prst="rect">
            <a:avLst/>
          </a:prstGeom>
          <a:noFill/>
        </p:spPr>
        <p:txBody>
          <a:bodyPr wrap="square" rtlCol="0">
            <a:spAutoFit/>
          </a:bodyPr>
          <a:lstStyle/>
          <a:p>
            <a:r>
              <a:rPr lang="en-US" dirty="0">
                <a:solidFill>
                  <a:srgbClr val="3366FF"/>
                </a:solidFill>
              </a:rPr>
              <a:t>Director </a:t>
            </a:r>
            <a:r>
              <a:rPr lang="en-US" b="1" dirty="0" err="1"/>
              <a:t>n</a:t>
            </a:r>
            <a:endParaRPr lang="en-US" b="1" dirty="0"/>
          </a:p>
        </p:txBody>
      </p:sp>
      <p:sp>
        <p:nvSpPr>
          <p:cNvPr id="42" name="TextBox 41"/>
          <p:cNvSpPr txBox="1"/>
          <p:nvPr/>
        </p:nvSpPr>
        <p:spPr>
          <a:xfrm>
            <a:off x="211016" y="5011340"/>
            <a:ext cx="3923044" cy="1600438"/>
          </a:xfrm>
          <a:prstGeom prst="rect">
            <a:avLst/>
          </a:prstGeom>
          <a:noFill/>
        </p:spPr>
        <p:txBody>
          <a:bodyPr wrap="none" rtlCol="0">
            <a:spAutoFit/>
          </a:bodyPr>
          <a:lstStyle/>
          <a:p>
            <a:r>
              <a:rPr lang="en-US" sz="2000" dirty="0" err="1">
                <a:solidFill>
                  <a:srgbClr val="0000FF"/>
                </a:solidFill>
              </a:rPr>
              <a:t>Nematic</a:t>
            </a:r>
            <a:r>
              <a:rPr lang="en-US" sz="2000" dirty="0">
                <a:solidFill>
                  <a:srgbClr val="0000FF"/>
                </a:solidFill>
              </a:rPr>
              <a:t>: </a:t>
            </a:r>
            <a:r>
              <a:rPr lang="en-US" sz="2000" dirty="0"/>
              <a:t>Preferred but non- perfect</a:t>
            </a:r>
          </a:p>
          <a:p>
            <a:r>
              <a:rPr lang="en-US" sz="2000" dirty="0"/>
              <a:t> alignment along director </a:t>
            </a:r>
            <a:r>
              <a:rPr lang="en-US" sz="2000" dirty="0" err="1"/>
              <a:t>n</a:t>
            </a:r>
            <a:r>
              <a:rPr lang="en-US" sz="2000" dirty="0"/>
              <a:t>. </a:t>
            </a:r>
          </a:p>
          <a:p>
            <a:r>
              <a:rPr lang="en-US" sz="2000" dirty="0"/>
              <a:t>No crystal lattice / unit cell</a:t>
            </a:r>
          </a:p>
          <a:p>
            <a:r>
              <a:rPr lang="en-US" sz="2000" dirty="0"/>
              <a:t>Note symmetry: </a:t>
            </a:r>
            <a:r>
              <a:rPr lang="en-US" sz="2000" dirty="0" err="1"/>
              <a:t>n</a:t>
            </a:r>
            <a:r>
              <a:rPr lang="en-US" sz="2000" dirty="0"/>
              <a:t> ‘=’ – </a:t>
            </a:r>
            <a:r>
              <a:rPr lang="en-US" sz="2000" dirty="0" err="1"/>
              <a:t>n</a:t>
            </a:r>
            <a:endParaRPr lang="en-US" sz="2000" dirty="0"/>
          </a:p>
          <a:p>
            <a:endParaRPr lang="en-US" dirty="0"/>
          </a:p>
        </p:txBody>
      </p:sp>
      <p:pic>
        <p:nvPicPr>
          <p:cNvPr id="43" name="Picture 42"/>
          <p:cNvPicPr>
            <a:picLocks noChangeAspect="1"/>
          </p:cNvPicPr>
          <p:nvPr/>
        </p:nvPicPr>
        <p:blipFill>
          <a:blip r:embed="rId3"/>
          <a:stretch>
            <a:fillRect/>
          </a:stretch>
        </p:blipFill>
        <p:spPr>
          <a:xfrm>
            <a:off x="716377" y="1300480"/>
            <a:ext cx="7850066" cy="3490257"/>
          </a:xfrm>
          <a:prstGeom prst="rect">
            <a:avLst/>
          </a:prstGeom>
        </p:spPr>
      </p:pic>
      <p:cxnSp>
        <p:nvCxnSpPr>
          <p:cNvPr id="46" name="Straight Arrow Connector 45"/>
          <p:cNvCxnSpPr/>
          <p:nvPr/>
        </p:nvCxnSpPr>
        <p:spPr>
          <a:xfrm rot="5400000">
            <a:off x="-614706" y="2979923"/>
            <a:ext cx="2249434" cy="1588"/>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716926" y="6380945"/>
            <a:ext cx="898653" cy="461665"/>
          </a:xfrm>
          <a:prstGeom prst="rect">
            <a:avLst/>
          </a:prstGeom>
          <a:noFill/>
        </p:spPr>
        <p:txBody>
          <a:bodyPr wrap="none" rtlCol="0">
            <a:spAutoFit/>
          </a:bodyPr>
          <a:lstStyle/>
          <a:p>
            <a:r>
              <a:rPr lang="en-US" sz="2400" b="1" dirty="0">
                <a:solidFill>
                  <a:srgbClr val="FF0000"/>
                </a:solidFill>
              </a:rPr>
              <a:t>P16.1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60" y="0"/>
            <a:ext cx="8229600" cy="1143000"/>
          </a:xfrm>
        </p:spPr>
        <p:txBody>
          <a:bodyPr>
            <a:normAutofit fontScale="90000"/>
          </a:bodyPr>
          <a:lstStyle/>
          <a:p>
            <a:r>
              <a:rPr lang="en-US" dirty="0"/>
              <a:t>‘Molecular engineering’</a:t>
            </a:r>
            <a:br>
              <a:rPr lang="en-US" dirty="0"/>
            </a:br>
            <a:r>
              <a:rPr lang="en-US" sz="3111" dirty="0"/>
              <a:t>To control phase </a:t>
            </a:r>
            <a:r>
              <a:rPr lang="en-US" sz="3111" dirty="0" err="1"/>
              <a:t>behaviour</a:t>
            </a:r>
            <a:endParaRPr lang="en-US" sz="3111" dirty="0"/>
          </a:p>
        </p:txBody>
      </p:sp>
      <p:pic>
        <p:nvPicPr>
          <p:cNvPr id="3" name="Picture 2"/>
          <p:cNvPicPr>
            <a:picLocks noChangeAspect="1"/>
          </p:cNvPicPr>
          <p:nvPr/>
        </p:nvPicPr>
        <p:blipFill>
          <a:blip r:embed="rId2"/>
          <a:stretch>
            <a:fillRect/>
          </a:stretch>
        </p:blipFill>
        <p:spPr>
          <a:xfrm>
            <a:off x="162560" y="1814618"/>
            <a:ext cx="2270951" cy="2898451"/>
          </a:xfrm>
          <a:prstGeom prst="rect">
            <a:avLst/>
          </a:prstGeom>
        </p:spPr>
      </p:pic>
      <p:sp>
        <p:nvSpPr>
          <p:cNvPr id="4" name="TextBox 3"/>
          <p:cNvSpPr txBox="1"/>
          <p:nvPr/>
        </p:nvSpPr>
        <p:spPr>
          <a:xfrm>
            <a:off x="2433511" y="1814618"/>
            <a:ext cx="6710489" cy="3293209"/>
          </a:xfrm>
          <a:prstGeom prst="rect">
            <a:avLst/>
          </a:prstGeom>
          <a:noFill/>
        </p:spPr>
        <p:txBody>
          <a:bodyPr wrap="square" rtlCol="0">
            <a:spAutoFit/>
          </a:bodyPr>
          <a:lstStyle/>
          <a:p>
            <a:r>
              <a:rPr lang="en-US" sz="2400" dirty="0" err="1"/>
              <a:t>Smectic</a:t>
            </a:r>
            <a:r>
              <a:rPr lang="en-US" sz="2400" dirty="0"/>
              <a:t> A phase : </a:t>
            </a:r>
            <a:r>
              <a:rPr lang="en-US" sz="2400" dirty="0">
                <a:solidFill>
                  <a:srgbClr val="FF0000"/>
                </a:solidFill>
              </a:rPr>
              <a:t>‘</a:t>
            </a:r>
            <a:r>
              <a:rPr lang="en-US" sz="2400" dirty="0" err="1">
                <a:solidFill>
                  <a:srgbClr val="FF0000"/>
                </a:solidFill>
              </a:rPr>
              <a:t>Microphase</a:t>
            </a:r>
            <a:r>
              <a:rPr lang="en-US" sz="2400" dirty="0">
                <a:solidFill>
                  <a:srgbClr val="FF0000"/>
                </a:solidFill>
              </a:rPr>
              <a:t> separation’</a:t>
            </a:r>
          </a:p>
          <a:p>
            <a:r>
              <a:rPr lang="en-US" sz="2400" dirty="0" err="1"/>
              <a:t>Btwn</a:t>
            </a:r>
            <a:r>
              <a:rPr lang="en-US" sz="2400" dirty="0"/>
              <a:t>  ‘aromatic’ cores and ‘aliphatic’ tails</a:t>
            </a:r>
          </a:p>
          <a:p>
            <a:endParaRPr lang="en-US" sz="800" dirty="0"/>
          </a:p>
          <a:p>
            <a:r>
              <a:rPr lang="en-US" sz="2400" dirty="0"/>
              <a:t>‘Aromatic’: Unsaturated rings</a:t>
            </a:r>
          </a:p>
          <a:p>
            <a:endParaRPr lang="en-US" sz="800" dirty="0"/>
          </a:p>
          <a:p>
            <a:r>
              <a:rPr lang="en-US" sz="2400" dirty="0"/>
              <a:t>‘Aliphatic’: Usually, saturated C chains</a:t>
            </a:r>
          </a:p>
          <a:p>
            <a:endParaRPr lang="en-US" sz="800" dirty="0"/>
          </a:p>
          <a:p>
            <a:r>
              <a:rPr lang="en-US" sz="2400" dirty="0"/>
              <a:t>Different </a:t>
            </a:r>
            <a:r>
              <a:rPr lang="en-US" sz="2400" dirty="0" err="1"/>
              <a:t>polarisability</a:t>
            </a:r>
            <a:r>
              <a:rPr lang="en-US" sz="2400" dirty="0"/>
              <a:t> </a:t>
            </a:r>
            <a:r>
              <a:rPr lang="en-US" sz="2400" dirty="0" err="1">
                <a:sym typeface="Wingdings"/>
              </a:rPr>
              <a:t></a:t>
            </a:r>
            <a:r>
              <a:rPr lang="en-US" sz="2400" dirty="0">
                <a:sym typeface="Wingdings"/>
              </a:rPr>
              <a:t> </a:t>
            </a:r>
            <a:r>
              <a:rPr lang="en-US" sz="2400" dirty="0" err="1">
                <a:latin typeface="Symbol" charset="2"/>
                <a:cs typeface="Symbol" charset="2"/>
                <a:sym typeface="Wingdings"/>
              </a:rPr>
              <a:t>c</a:t>
            </a:r>
            <a:r>
              <a:rPr lang="en-US" sz="2400" dirty="0">
                <a:latin typeface="Symbol" charset="2"/>
                <a:cs typeface="Symbol" charset="2"/>
                <a:sym typeface="Wingdings"/>
              </a:rPr>
              <a:t> &gt; 0</a:t>
            </a:r>
            <a:endParaRPr lang="en-US" sz="2400" dirty="0">
              <a:latin typeface="Symbol" charset="2"/>
              <a:cs typeface="Symbol" charset="2"/>
            </a:endParaRPr>
          </a:p>
          <a:p>
            <a:endParaRPr lang="en-US" sz="800" dirty="0">
              <a:latin typeface="Symbol" charset="2"/>
              <a:cs typeface="Symbol" charset="2"/>
            </a:endParaRPr>
          </a:p>
          <a:p>
            <a:r>
              <a:rPr lang="en-US" sz="2400" dirty="0" err="1">
                <a:cs typeface="Arial"/>
              </a:rPr>
              <a:t>micro</a:t>
            </a:r>
            <a:r>
              <a:rPr lang="en-US" sz="2400" dirty="0" err="1"/>
              <a:t>phase</a:t>
            </a:r>
            <a:r>
              <a:rPr lang="en-US" sz="2400" dirty="0"/>
              <a:t> separation requires sufficiently long tails</a:t>
            </a:r>
          </a:p>
          <a:p>
            <a:endParaRPr lang="en-US" sz="800" dirty="0"/>
          </a:p>
          <a:p>
            <a:r>
              <a:rPr lang="en-US" sz="2400" dirty="0"/>
              <a:t>Even better: Tails at both ends</a:t>
            </a:r>
          </a:p>
        </p:txBody>
      </p:sp>
      <p:sp>
        <p:nvSpPr>
          <p:cNvPr id="5" name="TextBox 4"/>
          <p:cNvSpPr txBox="1"/>
          <p:nvPr/>
        </p:nvSpPr>
        <p:spPr>
          <a:xfrm>
            <a:off x="602572" y="5240382"/>
            <a:ext cx="7167647" cy="1569660"/>
          </a:xfrm>
          <a:prstGeom prst="rect">
            <a:avLst/>
          </a:prstGeom>
          <a:noFill/>
        </p:spPr>
        <p:txBody>
          <a:bodyPr wrap="none" rtlCol="0">
            <a:spAutoFit/>
          </a:bodyPr>
          <a:lstStyle/>
          <a:p>
            <a:r>
              <a:rPr lang="en-GB" sz="2400" dirty="0">
                <a:solidFill>
                  <a:srgbClr val="FF0000"/>
                </a:solidFill>
              </a:rPr>
              <a:t>!Note: </a:t>
            </a:r>
            <a:r>
              <a:rPr lang="en-GB" sz="2400" dirty="0"/>
              <a:t>The same molecule may have different LC phases</a:t>
            </a:r>
          </a:p>
          <a:p>
            <a:endParaRPr lang="en-GB" dirty="0"/>
          </a:p>
          <a:p>
            <a:r>
              <a:rPr lang="en-GB" dirty="0"/>
              <a:t>Transitions driven by Temp, e.g.</a:t>
            </a:r>
          </a:p>
          <a:p>
            <a:r>
              <a:rPr lang="en-GB" dirty="0"/>
              <a:t>Crystalline </a:t>
            </a:r>
            <a:r>
              <a:rPr lang="en-US" dirty="0" err="1">
                <a:sym typeface="Wingdings"/>
              </a:rPr>
              <a:t></a:t>
            </a:r>
            <a:r>
              <a:rPr lang="en-US" dirty="0">
                <a:sym typeface="Wingdings"/>
              </a:rPr>
              <a:t> </a:t>
            </a:r>
            <a:r>
              <a:rPr lang="en-US" dirty="0" err="1">
                <a:sym typeface="Wingdings"/>
              </a:rPr>
              <a:t>smectic</a:t>
            </a:r>
            <a:r>
              <a:rPr lang="en-US" dirty="0">
                <a:sym typeface="Wingdings"/>
              </a:rPr>
              <a:t> A </a:t>
            </a:r>
            <a:r>
              <a:rPr lang="en-US" dirty="0" err="1">
                <a:sym typeface="Wingdings"/>
              </a:rPr>
              <a:t></a:t>
            </a:r>
            <a:r>
              <a:rPr lang="en-US" dirty="0">
                <a:sym typeface="Wingdings"/>
              </a:rPr>
              <a:t> </a:t>
            </a:r>
            <a:r>
              <a:rPr lang="en-US" dirty="0" err="1">
                <a:sym typeface="Wingdings"/>
              </a:rPr>
              <a:t>nematic</a:t>
            </a:r>
            <a:r>
              <a:rPr lang="en-US" dirty="0">
                <a:sym typeface="Wingdings"/>
              </a:rPr>
              <a:t> </a:t>
            </a:r>
            <a:r>
              <a:rPr lang="en-US" dirty="0" err="1">
                <a:sym typeface="Wingdings"/>
              </a:rPr>
              <a:t></a:t>
            </a:r>
            <a:r>
              <a:rPr lang="en-US" dirty="0">
                <a:sym typeface="Wingdings"/>
              </a:rPr>
              <a:t> isotropic, </a:t>
            </a:r>
          </a:p>
          <a:p>
            <a:r>
              <a:rPr lang="en-US" dirty="0">
                <a:sym typeface="Wingdings"/>
              </a:rPr>
              <a:t>or more complex sequences</a:t>
            </a:r>
            <a:endParaRPr lang="en-GB"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83788" y="0"/>
            <a:ext cx="8721969" cy="1143000"/>
          </a:xfrm>
        </p:spPr>
        <p:txBody>
          <a:bodyPr/>
          <a:lstStyle/>
          <a:p>
            <a:pPr eaLnBrk="1" hangingPunct="1"/>
            <a:r>
              <a:rPr lang="en-GB" dirty="0" err="1"/>
              <a:t>Chiral</a:t>
            </a:r>
            <a:r>
              <a:rPr lang="en-GB" dirty="0"/>
              <a:t> </a:t>
            </a:r>
            <a:r>
              <a:rPr lang="en-GB" dirty="0" err="1"/>
              <a:t>nematic</a:t>
            </a:r>
            <a:r>
              <a:rPr lang="en-GB" dirty="0"/>
              <a:t> / ‘</a:t>
            </a:r>
            <a:r>
              <a:rPr lang="en-GB" dirty="0" err="1"/>
              <a:t>cholesteric</a:t>
            </a:r>
            <a:r>
              <a:rPr lang="en-GB" dirty="0"/>
              <a:t>’ phase </a:t>
            </a:r>
          </a:p>
        </p:txBody>
      </p:sp>
      <p:sp>
        <p:nvSpPr>
          <p:cNvPr id="74756" name="Rectangle 5"/>
          <p:cNvSpPr>
            <a:spLocks noGrp="1" noChangeArrowheads="1"/>
          </p:cNvSpPr>
          <p:nvPr>
            <p:ph type="body" sz="half" idx="1"/>
          </p:nvPr>
        </p:nvSpPr>
        <p:spPr>
          <a:xfrm>
            <a:off x="211014" y="1153001"/>
            <a:ext cx="5699148" cy="3550920"/>
          </a:xfrm>
        </p:spPr>
        <p:txBody>
          <a:bodyPr>
            <a:normAutofit fontScale="70000" lnSpcReduction="20000"/>
          </a:bodyPr>
          <a:lstStyle/>
          <a:p>
            <a:pPr eaLnBrk="1" hangingPunct="1">
              <a:lnSpc>
                <a:spcPct val="90000"/>
              </a:lnSpc>
            </a:pPr>
            <a:r>
              <a:rPr lang="en-GB" dirty="0" err="1"/>
              <a:t>Nematic</a:t>
            </a:r>
            <a:r>
              <a:rPr lang="en-GB" dirty="0"/>
              <a:t> phase with a “twist” </a:t>
            </a:r>
          </a:p>
          <a:p>
            <a:pPr eaLnBrk="1" hangingPunct="1">
              <a:lnSpc>
                <a:spcPct val="90000"/>
              </a:lnSpc>
              <a:buNone/>
            </a:pPr>
            <a:endParaRPr lang="en-GB" sz="1280" dirty="0"/>
          </a:p>
          <a:p>
            <a:pPr eaLnBrk="1" hangingPunct="1">
              <a:lnSpc>
                <a:spcPct val="90000"/>
              </a:lnSpc>
            </a:pPr>
            <a:r>
              <a:rPr lang="en-GB" dirty="0">
                <a:solidFill>
                  <a:srgbClr val="000000"/>
                </a:solidFill>
              </a:rPr>
              <a:t>Based on </a:t>
            </a:r>
            <a:r>
              <a:rPr lang="en-GB" dirty="0" err="1">
                <a:solidFill>
                  <a:srgbClr val="FF0000"/>
                </a:solidFill>
              </a:rPr>
              <a:t>chiral</a:t>
            </a:r>
            <a:r>
              <a:rPr lang="en-GB" dirty="0">
                <a:solidFill>
                  <a:srgbClr val="000000"/>
                </a:solidFill>
              </a:rPr>
              <a:t> </a:t>
            </a:r>
            <a:r>
              <a:rPr lang="en-GB" dirty="0" err="1">
                <a:solidFill>
                  <a:srgbClr val="000000"/>
                </a:solidFill>
              </a:rPr>
              <a:t>mesogen</a:t>
            </a:r>
            <a:r>
              <a:rPr lang="en-GB" dirty="0">
                <a:solidFill>
                  <a:srgbClr val="000000"/>
                </a:solidFill>
              </a:rPr>
              <a:t>, or </a:t>
            </a:r>
            <a:r>
              <a:rPr lang="en-GB" dirty="0" err="1">
                <a:solidFill>
                  <a:srgbClr val="000000"/>
                </a:solidFill>
              </a:rPr>
              <a:t>dopant</a:t>
            </a:r>
            <a:endParaRPr lang="en-GB" dirty="0">
              <a:solidFill>
                <a:srgbClr val="000000"/>
              </a:solidFill>
            </a:endParaRPr>
          </a:p>
          <a:p>
            <a:pPr eaLnBrk="1" hangingPunct="1">
              <a:lnSpc>
                <a:spcPct val="90000"/>
              </a:lnSpc>
              <a:buNone/>
            </a:pPr>
            <a:r>
              <a:rPr lang="en-GB" dirty="0"/>
              <a:t>Clockwise or anticlockwise twist of</a:t>
            </a:r>
          </a:p>
          <a:p>
            <a:pPr eaLnBrk="1" hangingPunct="1">
              <a:lnSpc>
                <a:spcPct val="90000"/>
              </a:lnSpc>
              <a:buNone/>
            </a:pPr>
            <a:r>
              <a:rPr lang="en-GB" dirty="0"/>
              <a:t>director with ‘pitch’ </a:t>
            </a:r>
            <a:r>
              <a:rPr lang="en-GB" dirty="0" err="1"/>
              <a:t>p</a:t>
            </a:r>
            <a:r>
              <a:rPr lang="en-GB" dirty="0"/>
              <a:t> &gt;&gt; 1 molecule</a:t>
            </a:r>
          </a:p>
          <a:p>
            <a:pPr eaLnBrk="1" hangingPunct="1">
              <a:lnSpc>
                <a:spcPct val="90000"/>
              </a:lnSpc>
              <a:buNone/>
            </a:pPr>
            <a:endParaRPr lang="en-GB" sz="1143" dirty="0"/>
          </a:p>
          <a:p>
            <a:pPr eaLnBrk="1" hangingPunct="1">
              <a:lnSpc>
                <a:spcPct val="90000"/>
              </a:lnSpc>
              <a:buNone/>
            </a:pPr>
            <a:r>
              <a:rPr lang="en-GB" dirty="0">
                <a:latin typeface="+mj-lt"/>
                <a:cs typeface="Symbol" charset="2"/>
              </a:rPr>
              <a:t>Tune </a:t>
            </a:r>
            <a:r>
              <a:rPr lang="en-GB" dirty="0" err="1">
                <a:latin typeface="+mj-lt"/>
                <a:cs typeface="Symbol" charset="2"/>
              </a:rPr>
              <a:t>p</a:t>
            </a:r>
            <a:r>
              <a:rPr lang="en-GB" dirty="0">
                <a:latin typeface="+mj-lt"/>
                <a:cs typeface="Symbol" charset="2"/>
              </a:rPr>
              <a:t> by blending</a:t>
            </a:r>
          </a:p>
          <a:p>
            <a:pPr eaLnBrk="1" hangingPunct="1">
              <a:lnSpc>
                <a:spcPct val="90000"/>
              </a:lnSpc>
              <a:buNone/>
            </a:pPr>
            <a:endParaRPr lang="en-GB" sz="1280" dirty="0">
              <a:latin typeface="+mj-lt"/>
              <a:cs typeface="Symbol" charset="2"/>
            </a:endParaRPr>
          </a:p>
          <a:p>
            <a:pPr>
              <a:lnSpc>
                <a:spcPct val="90000"/>
              </a:lnSpc>
              <a:buNone/>
            </a:pPr>
            <a:r>
              <a:rPr lang="en-GB" dirty="0"/>
              <a:t>Most interesting: </a:t>
            </a:r>
            <a:r>
              <a:rPr lang="en-GB" dirty="0" err="1"/>
              <a:t>p</a:t>
            </a:r>
            <a:r>
              <a:rPr lang="en-GB" dirty="0"/>
              <a:t> ≈ </a:t>
            </a:r>
            <a:r>
              <a:rPr lang="en-GB" dirty="0" err="1">
                <a:latin typeface="Symbol" charset="2"/>
                <a:cs typeface="Symbol" charset="2"/>
              </a:rPr>
              <a:t>l</a:t>
            </a:r>
            <a:r>
              <a:rPr lang="en-GB" baseline="-25000" dirty="0" err="1">
                <a:cs typeface="Symbol" charset="2"/>
              </a:rPr>
              <a:t>Light</a:t>
            </a:r>
            <a:endParaRPr lang="en-GB" dirty="0">
              <a:latin typeface="+mj-lt"/>
              <a:cs typeface="Symbol" charset="2"/>
            </a:endParaRPr>
          </a:p>
          <a:p>
            <a:pPr eaLnBrk="1" hangingPunct="1">
              <a:lnSpc>
                <a:spcPct val="90000"/>
              </a:lnSpc>
              <a:buNone/>
            </a:pPr>
            <a:endParaRPr lang="en-GB" sz="1280" dirty="0">
              <a:solidFill>
                <a:srgbClr val="FF0000"/>
              </a:solidFill>
              <a:latin typeface="+mj-lt"/>
              <a:cs typeface="Symbol" charset="2"/>
            </a:endParaRPr>
          </a:p>
          <a:p>
            <a:pPr eaLnBrk="1" hangingPunct="1">
              <a:lnSpc>
                <a:spcPct val="90000"/>
              </a:lnSpc>
              <a:buNone/>
            </a:pPr>
            <a:r>
              <a:rPr lang="en-GB" dirty="0">
                <a:solidFill>
                  <a:srgbClr val="FF0000"/>
                </a:solidFill>
                <a:latin typeface="+mj-lt"/>
                <a:cs typeface="Symbol" charset="2"/>
              </a:rPr>
              <a:t>‘Bragg stack’ </a:t>
            </a:r>
            <a:r>
              <a:rPr lang="en-GB" dirty="0">
                <a:latin typeface="+mj-lt"/>
                <a:cs typeface="Symbol" charset="2"/>
              </a:rPr>
              <a:t>= dielectric mirror for matching</a:t>
            </a:r>
          </a:p>
          <a:p>
            <a:pPr eaLnBrk="1" hangingPunct="1">
              <a:lnSpc>
                <a:spcPct val="90000"/>
              </a:lnSpc>
              <a:buNone/>
            </a:pPr>
            <a:endParaRPr lang="en-GB" sz="1455" dirty="0">
              <a:latin typeface="+mj-lt"/>
              <a:cs typeface="Symbol" charset="2"/>
            </a:endParaRPr>
          </a:p>
          <a:p>
            <a:pPr eaLnBrk="1" hangingPunct="1">
              <a:lnSpc>
                <a:spcPct val="90000"/>
              </a:lnSpc>
              <a:buNone/>
            </a:pPr>
            <a:r>
              <a:rPr lang="en-GB" dirty="0">
                <a:latin typeface="+mj-lt"/>
                <a:cs typeface="Symbol" charset="2"/>
              </a:rPr>
              <a:t>sense of circ. </a:t>
            </a:r>
            <a:r>
              <a:rPr lang="en-GB" dirty="0" err="1">
                <a:latin typeface="+mj-lt"/>
                <a:cs typeface="Symbol" charset="2"/>
              </a:rPr>
              <a:t>Pol</a:t>
            </a:r>
            <a:r>
              <a:rPr lang="en-GB" dirty="0">
                <a:latin typeface="+mj-lt"/>
                <a:cs typeface="Symbol" charset="2"/>
              </a:rPr>
              <a:t> .light</a:t>
            </a:r>
          </a:p>
          <a:p>
            <a:pPr eaLnBrk="1" hangingPunct="1">
              <a:lnSpc>
                <a:spcPct val="90000"/>
              </a:lnSpc>
              <a:buNone/>
            </a:pPr>
            <a:endParaRPr lang="en-GB" sz="1455" dirty="0">
              <a:latin typeface="+mj-lt"/>
              <a:cs typeface="Symbol" charset="2"/>
            </a:endParaRPr>
          </a:p>
          <a:p>
            <a:pPr eaLnBrk="1" hangingPunct="1">
              <a:lnSpc>
                <a:spcPct val="90000"/>
              </a:lnSpc>
              <a:buNone/>
            </a:pPr>
            <a:r>
              <a:rPr lang="en-GB" dirty="0">
                <a:latin typeface="+mj-lt"/>
                <a:cs typeface="Symbol" charset="2"/>
              </a:rPr>
              <a:t>Circular polariser, CP light source</a:t>
            </a:r>
            <a:endParaRPr lang="en-GB" dirty="0">
              <a:latin typeface="+mj-lt"/>
            </a:endParaRPr>
          </a:p>
          <a:p>
            <a:pPr eaLnBrk="1" hangingPunct="1">
              <a:lnSpc>
                <a:spcPct val="90000"/>
              </a:lnSpc>
            </a:pPr>
            <a:endParaRPr lang="en-GB" dirty="0">
              <a:solidFill>
                <a:srgbClr val="3366FF"/>
              </a:solidFill>
            </a:endParaRPr>
          </a:p>
          <a:p>
            <a:pPr eaLnBrk="1" hangingPunct="1">
              <a:lnSpc>
                <a:spcPct val="90000"/>
              </a:lnSpc>
              <a:buNone/>
            </a:pPr>
            <a:endParaRPr lang="en-GB" dirty="0"/>
          </a:p>
          <a:p>
            <a:pPr eaLnBrk="1" hangingPunct="1">
              <a:lnSpc>
                <a:spcPct val="90000"/>
              </a:lnSpc>
              <a:buNone/>
            </a:pPr>
            <a:endParaRPr lang="en-GB" dirty="0"/>
          </a:p>
          <a:p>
            <a:pPr eaLnBrk="1" hangingPunct="1">
              <a:lnSpc>
                <a:spcPct val="90000"/>
              </a:lnSpc>
              <a:buNone/>
            </a:pPr>
            <a:endParaRPr lang="en-GB" dirty="0"/>
          </a:p>
          <a:p>
            <a:pPr eaLnBrk="1" hangingPunct="1">
              <a:lnSpc>
                <a:spcPct val="90000"/>
              </a:lnSpc>
              <a:buNone/>
            </a:pPr>
            <a:endParaRPr lang="en-GB" dirty="0"/>
          </a:p>
          <a:p>
            <a:pPr eaLnBrk="1" hangingPunct="1">
              <a:lnSpc>
                <a:spcPct val="90000"/>
              </a:lnSpc>
              <a:buNone/>
            </a:pPr>
            <a:endParaRPr lang="en-GB" dirty="0"/>
          </a:p>
        </p:txBody>
      </p:sp>
      <p:sp>
        <p:nvSpPr>
          <p:cNvPr id="74757" name="Text Box 12"/>
          <p:cNvSpPr txBox="1">
            <a:spLocks noChangeArrowheads="1"/>
          </p:cNvSpPr>
          <p:nvPr/>
        </p:nvSpPr>
        <p:spPr bwMode="auto">
          <a:xfrm>
            <a:off x="6187440" y="4900000"/>
            <a:ext cx="3235569" cy="276999"/>
          </a:xfrm>
          <a:prstGeom prst="rect">
            <a:avLst/>
          </a:prstGeom>
          <a:noFill/>
          <a:ln w="9525">
            <a:noFill/>
            <a:miter lim="800000"/>
            <a:headEnd/>
            <a:tailEnd/>
          </a:ln>
        </p:spPr>
        <p:txBody>
          <a:bodyPr>
            <a:prstTxWarp prst="textNoShape">
              <a:avLst/>
            </a:prstTxWarp>
            <a:spAutoFit/>
          </a:bodyPr>
          <a:lstStyle/>
          <a:p>
            <a:pPr>
              <a:spcBef>
                <a:spcPct val="50000"/>
              </a:spcBef>
            </a:pPr>
            <a:r>
              <a:rPr lang="en-US" sz="1200" i="1" dirty="0"/>
              <a:t>Image from Wikipedia</a:t>
            </a:r>
          </a:p>
        </p:txBody>
      </p:sp>
      <p:pic>
        <p:nvPicPr>
          <p:cNvPr id="6" name="Picture 6"/>
          <p:cNvPicPr>
            <a:picLocks noChangeAspect="1" noChangeArrowheads="1"/>
          </p:cNvPicPr>
          <p:nvPr/>
        </p:nvPicPr>
        <p:blipFill>
          <a:blip r:embed="rId3"/>
          <a:srcRect/>
          <a:stretch>
            <a:fillRect/>
          </a:stretch>
        </p:blipFill>
        <p:spPr bwMode="auto">
          <a:xfrm>
            <a:off x="1098938" y="5030010"/>
            <a:ext cx="4333758" cy="1484220"/>
          </a:xfrm>
          <a:prstGeom prst="rect">
            <a:avLst/>
          </a:prstGeom>
          <a:noFill/>
          <a:ln w="9525">
            <a:noFill/>
            <a:miter lim="800000"/>
            <a:headEnd/>
            <a:tailEnd/>
          </a:ln>
        </p:spPr>
      </p:pic>
      <p:sp>
        <p:nvSpPr>
          <p:cNvPr id="7" name="Rectangle 6"/>
          <p:cNvSpPr/>
          <p:nvPr/>
        </p:nvSpPr>
        <p:spPr>
          <a:xfrm>
            <a:off x="211014" y="4576834"/>
            <a:ext cx="4572000" cy="646331"/>
          </a:xfrm>
          <a:prstGeom prst="rect">
            <a:avLst/>
          </a:prstGeom>
        </p:spPr>
        <p:txBody>
          <a:bodyPr>
            <a:spAutoFit/>
          </a:bodyPr>
          <a:lstStyle/>
          <a:p>
            <a:r>
              <a:rPr lang="en-US" dirty="0"/>
              <a:t>The </a:t>
            </a:r>
            <a:r>
              <a:rPr lang="en-US" dirty="0" err="1"/>
              <a:t>chiral</a:t>
            </a:r>
            <a:r>
              <a:rPr lang="en-US" dirty="0"/>
              <a:t> </a:t>
            </a:r>
            <a:r>
              <a:rPr lang="en-US" dirty="0" err="1"/>
              <a:t>nematic</a:t>
            </a:r>
            <a:r>
              <a:rPr lang="en-US" dirty="0"/>
              <a:t> phase is named ‘</a:t>
            </a:r>
            <a:r>
              <a:rPr lang="en-US" dirty="0" err="1"/>
              <a:t>cholesteric</a:t>
            </a:r>
            <a:r>
              <a:rPr lang="en-US" dirty="0"/>
              <a:t>’ after first observation in cholesterol derivatives</a:t>
            </a:r>
          </a:p>
        </p:txBody>
      </p:sp>
      <p:pic>
        <p:nvPicPr>
          <p:cNvPr id="8" name="Picture 7"/>
          <p:cNvPicPr>
            <a:picLocks noChangeAspect="1"/>
          </p:cNvPicPr>
          <p:nvPr/>
        </p:nvPicPr>
        <p:blipFill>
          <a:blip r:embed="rId4"/>
          <a:stretch>
            <a:fillRect/>
          </a:stretch>
        </p:blipFill>
        <p:spPr>
          <a:xfrm>
            <a:off x="6187440" y="1623060"/>
            <a:ext cx="2692400" cy="30708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4" descr="Discotics"/>
          <p:cNvPicPr>
            <a:picLocks noChangeAspect="1" noChangeArrowheads="1"/>
          </p:cNvPicPr>
          <p:nvPr/>
        </p:nvPicPr>
        <p:blipFill>
          <a:blip r:embed="rId3"/>
          <a:srcRect/>
          <a:stretch>
            <a:fillRect/>
          </a:stretch>
        </p:blipFill>
        <p:spPr bwMode="auto">
          <a:xfrm>
            <a:off x="281354" y="1219201"/>
            <a:ext cx="4676043" cy="2938463"/>
          </a:xfrm>
          <a:prstGeom prst="rect">
            <a:avLst/>
          </a:prstGeom>
          <a:noFill/>
          <a:ln w="9525">
            <a:noFill/>
            <a:miter lim="800000"/>
            <a:headEnd/>
            <a:tailEnd/>
          </a:ln>
        </p:spPr>
      </p:pic>
      <p:sp>
        <p:nvSpPr>
          <p:cNvPr id="72707" name="Rectangle 2"/>
          <p:cNvSpPr>
            <a:spLocks noGrp="1" noChangeArrowheads="1"/>
          </p:cNvSpPr>
          <p:nvPr>
            <p:ph type="title"/>
          </p:nvPr>
        </p:nvSpPr>
        <p:spPr>
          <a:xfrm>
            <a:off x="703385" y="0"/>
            <a:ext cx="7772400" cy="1143000"/>
          </a:xfrm>
        </p:spPr>
        <p:txBody>
          <a:bodyPr/>
          <a:lstStyle/>
          <a:p>
            <a:pPr eaLnBrk="1" hangingPunct="1"/>
            <a:r>
              <a:rPr lang="en-GB" dirty="0" err="1"/>
              <a:t>Discotic</a:t>
            </a:r>
            <a:r>
              <a:rPr lang="en-GB" dirty="0"/>
              <a:t> and banana phases</a:t>
            </a:r>
          </a:p>
        </p:txBody>
      </p:sp>
      <p:pic>
        <p:nvPicPr>
          <p:cNvPr id="72708" name="Picture 3"/>
          <p:cNvPicPr>
            <a:picLocks noChangeAspect="1" noChangeArrowheads="1"/>
          </p:cNvPicPr>
          <p:nvPr/>
        </p:nvPicPr>
        <p:blipFill>
          <a:blip r:embed="rId4"/>
          <a:srcRect/>
          <a:stretch>
            <a:fillRect/>
          </a:stretch>
        </p:blipFill>
        <p:spPr bwMode="auto">
          <a:xfrm>
            <a:off x="6049108" y="990600"/>
            <a:ext cx="2165838" cy="2230438"/>
          </a:xfrm>
          <a:prstGeom prst="rect">
            <a:avLst/>
          </a:prstGeom>
          <a:noFill/>
          <a:ln w="9525">
            <a:noFill/>
            <a:miter lim="800000"/>
            <a:headEnd/>
            <a:tailEnd/>
          </a:ln>
        </p:spPr>
      </p:pic>
      <p:sp>
        <p:nvSpPr>
          <p:cNvPr id="72709" name="Text Box 5"/>
          <p:cNvSpPr txBox="1">
            <a:spLocks noChangeArrowheads="1"/>
          </p:cNvSpPr>
          <p:nvPr/>
        </p:nvSpPr>
        <p:spPr bwMode="auto">
          <a:xfrm>
            <a:off x="844062" y="4267201"/>
            <a:ext cx="3078750" cy="646331"/>
          </a:xfrm>
          <a:prstGeom prst="rect">
            <a:avLst/>
          </a:prstGeom>
          <a:noFill/>
          <a:ln w="9525">
            <a:noFill/>
            <a:miter lim="800000"/>
            <a:headEnd/>
            <a:tailEnd/>
          </a:ln>
        </p:spPr>
        <p:txBody>
          <a:bodyPr wrap="none">
            <a:prstTxWarp prst="textNoShape">
              <a:avLst/>
            </a:prstTxWarp>
            <a:spAutoFit/>
          </a:bodyPr>
          <a:lstStyle/>
          <a:p>
            <a:r>
              <a:rPr lang="en-GB" dirty="0" err="1"/>
              <a:t>Nematic</a:t>
            </a:r>
            <a:r>
              <a:rPr lang="en-GB" dirty="0"/>
              <a:t> </a:t>
            </a:r>
            <a:r>
              <a:rPr lang="en-GB" dirty="0" err="1"/>
              <a:t>discotic</a:t>
            </a:r>
            <a:r>
              <a:rPr lang="en-GB" dirty="0"/>
              <a:t> phase</a:t>
            </a:r>
          </a:p>
          <a:p>
            <a:r>
              <a:rPr lang="en-GB" i="1" dirty="0">
                <a:solidFill>
                  <a:srgbClr val="FF0000"/>
                </a:solidFill>
              </a:rPr>
              <a:t>Negative</a:t>
            </a:r>
            <a:r>
              <a:rPr lang="en-GB" dirty="0">
                <a:solidFill>
                  <a:srgbClr val="FF0000"/>
                </a:solidFill>
              </a:rPr>
              <a:t> </a:t>
            </a:r>
            <a:r>
              <a:rPr lang="en-GB" dirty="0" err="1">
                <a:solidFill>
                  <a:srgbClr val="FF0000"/>
                </a:solidFill>
              </a:rPr>
              <a:t>uniaxial</a:t>
            </a:r>
            <a:r>
              <a:rPr lang="en-GB" dirty="0">
                <a:solidFill>
                  <a:srgbClr val="FF0000"/>
                </a:solidFill>
              </a:rPr>
              <a:t> birefringence</a:t>
            </a:r>
          </a:p>
        </p:txBody>
      </p:sp>
      <p:sp>
        <p:nvSpPr>
          <p:cNvPr id="72710" name="Text Box 6"/>
          <p:cNvSpPr txBox="1">
            <a:spLocks noChangeArrowheads="1"/>
          </p:cNvSpPr>
          <p:nvPr/>
        </p:nvSpPr>
        <p:spPr bwMode="auto">
          <a:xfrm>
            <a:off x="5134708" y="3429000"/>
            <a:ext cx="2860767" cy="892552"/>
          </a:xfrm>
          <a:prstGeom prst="rect">
            <a:avLst/>
          </a:prstGeom>
          <a:noFill/>
          <a:ln w="9525">
            <a:noFill/>
            <a:miter lim="800000"/>
            <a:headEnd/>
            <a:tailEnd/>
          </a:ln>
        </p:spPr>
        <p:txBody>
          <a:bodyPr wrap="none">
            <a:prstTxWarp prst="textNoShape">
              <a:avLst/>
            </a:prstTxWarp>
            <a:spAutoFit/>
          </a:bodyPr>
          <a:lstStyle/>
          <a:p>
            <a:r>
              <a:rPr lang="en-GB" dirty="0"/>
              <a:t>Hexagonal </a:t>
            </a:r>
            <a:r>
              <a:rPr lang="en-GB" dirty="0" err="1"/>
              <a:t>discotic</a:t>
            </a:r>
            <a:r>
              <a:rPr lang="en-GB" dirty="0"/>
              <a:t> columnar</a:t>
            </a:r>
          </a:p>
          <a:p>
            <a:r>
              <a:rPr lang="en-GB" dirty="0"/>
              <a:t>phase</a:t>
            </a:r>
          </a:p>
          <a:p>
            <a:r>
              <a:rPr lang="en-GB" sz="1600" dirty="0"/>
              <a:t>(from SCM)</a:t>
            </a:r>
            <a:endParaRPr lang="en-GB" dirty="0"/>
          </a:p>
        </p:txBody>
      </p:sp>
      <p:pic>
        <p:nvPicPr>
          <p:cNvPr id="7" name="Picture 6"/>
          <p:cNvPicPr>
            <a:picLocks noChangeAspect="1"/>
          </p:cNvPicPr>
          <p:nvPr/>
        </p:nvPicPr>
        <p:blipFill>
          <a:blip r:embed="rId5"/>
          <a:stretch>
            <a:fillRect/>
          </a:stretch>
        </p:blipFill>
        <p:spPr>
          <a:xfrm rot="10800000">
            <a:off x="1195754" y="5410200"/>
            <a:ext cx="2612684" cy="1182440"/>
          </a:xfrm>
          <a:prstGeom prst="rect">
            <a:avLst/>
          </a:prstGeom>
        </p:spPr>
      </p:pic>
      <p:sp>
        <p:nvSpPr>
          <p:cNvPr id="9" name="Text Box 5"/>
          <p:cNvSpPr txBox="1">
            <a:spLocks noChangeArrowheads="1"/>
          </p:cNvSpPr>
          <p:nvPr/>
        </p:nvSpPr>
        <p:spPr bwMode="auto">
          <a:xfrm>
            <a:off x="4009293" y="5791201"/>
            <a:ext cx="2558250" cy="646331"/>
          </a:xfrm>
          <a:prstGeom prst="rect">
            <a:avLst/>
          </a:prstGeom>
          <a:noFill/>
          <a:ln w="9525">
            <a:noFill/>
            <a:miter lim="800000"/>
            <a:headEnd/>
            <a:tailEnd/>
          </a:ln>
        </p:spPr>
        <p:txBody>
          <a:bodyPr wrap="none">
            <a:prstTxWarp prst="textNoShape">
              <a:avLst/>
            </a:prstTxWarp>
            <a:spAutoFit/>
          </a:bodyPr>
          <a:lstStyle/>
          <a:p>
            <a:r>
              <a:rPr lang="en-GB" dirty="0"/>
              <a:t>A ‘banana’ phase</a:t>
            </a:r>
          </a:p>
          <a:p>
            <a:r>
              <a:rPr lang="en-GB" dirty="0"/>
              <a:t>Note- shown too ordered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9421" name="Group 349"/>
          <p:cNvGraphicFramePr>
            <a:graphicFrameLocks noGrp="1"/>
          </p:cNvGraphicFramePr>
          <p:nvPr/>
        </p:nvGraphicFramePr>
        <p:xfrm>
          <a:off x="1125415" y="1371600"/>
          <a:ext cx="6858000" cy="4799966"/>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tx1"/>
                          </a:solidFill>
                          <a:effectLst/>
                          <a:latin typeface="Arial" charset="0"/>
                          <a:ea typeface="ＭＳ Ｐゴシック" charset="-128"/>
                          <a:cs typeface="ＭＳ Ｐゴシック" charset="-128"/>
                        </a:rPr>
                        <a:t>Phase</a:t>
                      </a:r>
                    </a:p>
                  </a:txBody>
                  <a:tcPr marL="84406" marR="84406" anchor="ctr" horzOverflow="overflow">
                    <a:lnL w="38100" cap="flat" cmpd="sng" algn="ctr">
                      <a:solidFill>
                        <a:schemeClr val="accent2"/>
                      </a:solidFill>
                      <a:prstDash val="solid"/>
                      <a:round/>
                      <a:headEnd type="none" w="med" len="med"/>
                      <a:tailEnd type="none" w="med" len="med"/>
                    </a:lnL>
                    <a:lnR>
                      <a:noFill/>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lnTlToBr>
                      <a:noFill/>
                    </a:lnTlToBr>
                    <a:lnBlToTr>
                      <a:noFill/>
                    </a:lnBlToTr>
                    <a:solidFill>
                      <a:srgbClr val="D0B6E3"/>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tx1"/>
                          </a:solidFill>
                          <a:effectLst/>
                          <a:latin typeface="Arial" charset="0"/>
                          <a:ea typeface="ＭＳ Ｐゴシック" charset="-128"/>
                          <a:cs typeface="ＭＳ Ｐゴシック" charset="-128"/>
                        </a:rPr>
                        <a:t>Positional order</a:t>
                      </a:r>
                    </a:p>
                  </a:txBody>
                  <a:tcPr marL="84406" marR="84406" anchor="ctr" horzOverflow="overflow">
                    <a:lnL>
                      <a:noFill/>
                    </a:lnL>
                    <a:lnR>
                      <a:noFill/>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lnTlToBr>
                      <a:noFill/>
                    </a:lnTlToBr>
                    <a:lnBlToTr>
                      <a:noFill/>
                    </a:lnBlToTr>
                    <a:solidFill>
                      <a:srgbClr val="D0B6E3"/>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tx1"/>
                          </a:solidFill>
                          <a:effectLst/>
                          <a:latin typeface="Arial" charset="0"/>
                          <a:ea typeface="ＭＳ Ｐゴシック" charset="-128"/>
                          <a:cs typeface="ＭＳ Ｐゴシック" charset="-128"/>
                        </a:rPr>
                        <a:t>Orientational order</a:t>
                      </a:r>
                    </a:p>
                  </a:txBody>
                  <a:tcPr marL="84406" marR="84406" anchor="ctr" horzOverflow="overflow">
                    <a:lnL>
                      <a:noFill/>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lnTlToBr>
                      <a:noFill/>
                    </a:lnTlToBr>
                    <a:lnBlToTr>
                      <a:noFill/>
                    </a:lnBlToTr>
                    <a:solidFill>
                      <a:srgbClr val="D0B6E3"/>
                    </a:solidFill>
                  </a:tcPr>
                </a:tc>
                <a:extLst>
                  <a:ext uri="{0D108BD9-81ED-4DB2-BD59-A6C34878D82A}">
                    <a16:rowId xmlns:a16="http://schemas.microsoft.com/office/drawing/2014/main" val="10000"/>
                  </a:ext>
                </a:extLst>
              </a:tr>
              <a:tr h="628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tx1"/>
                          </a:solidFill>
                          <a:effectLst/>
                          <a:latin typeface="Arial" charset="0"/>
                          <a:ea typeface="ＭＳ Ｐゴシック" charset="-128"/>
                          <a:cs typeface="ＭＳ Ｐゴシック" charset="-128"/>
                        </a:rPr>
                        <a:t>Liquid</a:t>
                      </a:r>
                    </a:p>
                  </a:txBody>
                  <a:tcPr marL="84406" marR="84406" anchor="ctr" horzOverflow="overflow">
                    <a:lnL w="38100" cap="flat" cmpd="sng" algn="ctr">
                      <a:solidFill>
                        <a:schemeClr val="accent2"/>
                      </a:solidFill>
                      <a:prstDash val="solid"/>
                      <a:round/>
                      <a:headEnd type="none" w="med" len="med"/>
                      <a:tailEnd type="none" w="med" len="med"/>
                    </a:lnL>
                    <a:lnR>
                      <a:noFill/>
                    </a:lnR>
                    <a:lnT w="38100" cap="flat" cmpd="sng" algn="ctr">
                      <a:solidFill>
                        <a:schemeClr val="accent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tx1"/>
                          </a:solidFill>
                          <a:effectLst/>
                          <a:latin typeface="Arial" charset="0"/>
                          <a:ea typeface="ＭＳ Ｐゴシック" charset="-128"/>
                          <a:cs typeface="ＭＳ Ｐゴシック" charset="-128"/>
                        </a:rPr>
                        <a:t>None</a:t>
                      </a:r>
                    </a:p>
                  </a:txBody>
                  <a:tcPr marL="84406" marR="84406" anchor="ctr" horzOverflow="overflow">
                    <a:lnL>
                      <a:noFill/>
                    </a:lnL>
                    <a:lnR>
                      <a:noFill/>
                    </a:lnR>
                    <a:lnT w="38100" cap="flat" cmpd="sng" algn="ctr">
                      <a:solidFill>
                        <a:schemeClr val="accent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rgbClr val="FF0000"/>
                          </a:solidFill>
                          <a:effectLst/>
                          <a:latin typeface="Arial" charset="0"/>
                          <a:ea typeface="ＭＳ Ｐゴシック" charset="-128"/>
                          <a:cs typeface="ＭＳ Ｐゴシック" charset="-128"/>
                          <a:sym typeface="Zapf Dingbats" charset="2"/>
                        </a:rPr>
                        <a:t></a:t>
                      </a:r>
                      <a:endParaRPr kumimoji="0" lang="en-GB" sz="2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84406" marR="84406" anchor="ctr" horzOverflow="overflow">
                    <a:lnL>
                      <a:noFill/>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628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tx1"/>
                          </a:solidFill>
                          <a:effectLst/>
                          <a:latin typeface="Arial" charset="0"/>
                          <a:ea typeface="ＭＳ Ｐゴシック" charset="-128"/>
                          <a:cs typeface="ＭＳ Ｐゴシック" charset="-128"/>
                        </a:rPr>
                        <a:t>Nematic</a:t>
                      </a:r>
                    </a:p>
                  </a:txBody>
                  <a:tcPr marL="84406" marR="84406" anchor="ctr" horzOverflow="overflow">
                    <a:lnL w="38100" cap="flat" cmpd="sng" algn="ctr">
                      <a:solidFill>
                        <a:schemeClr val="accent2"/>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tx1"/>
                          </a:solidFill>
                          <a:effectLst/>
                          <a:latin typeface="Arial" charset="0"/>
                          <a:ea typeface="ＭＳ Ｐゴシック" charset="-128"/>
                          <a:cs typeface="ＭＳ Ｐゴシック" charset="-128"/>
                        </a:rPr>
                        <a:t>None</a:t>
                      </a:r>
                    </a:p>
                  </a:txBody>
                  <a:tcPr marL="84406" marR="84406"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rgbClr val="00FF00"/>
                          </a:solidFill>
                          <a:effectLst/>
                          <a:latin typeface="Arial" charset="0"/>
                          <a:ea typeface="ＭＳ Ｐゴシック" charset="-128"/>
                          <a:cs typeface="ＭＳ Ｐゴシック" charset="-128"/>
                          <a:sym typeface="Zapf Dingbats" charset="2"/>
                        </a:rPr>
                        <a:t></a:t>
                      </a:r>
                      <a:endParaRPr kumimoji="0" lang="en-GB" sz="2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84406" marR="84406" anchor="ctr" horzOverflow="overflow">
                    <a:lnL>
                      <a:noFill/>
                    </a:lnL>
                    <a:lnR w="38100" cap="flat" cmpd="sng" algn="ctr">
                      <a:solidFill>
                        <a:schemeClr val="accent2"/>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630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err="1">
                          <a:ln>
                            <a:noFill/>
                          </a:ln>
                          <a:solidFill>
                            <a:schemeClr val="tx1"/>
                          </a:solidFill>
                          <a:effectLst/>
                          <a:latin typeface="Arial" charset="0"/>
                          <a:ea typeface="ＭＳ Ｐゴシック" charset="-128"/>
                          <a:cs typeface="ＭＳ Ｐゴシック" charset="-128"/>
                        </a:rPr>
                        <a:t>Nematic</a:t>
                      </a:r>
                      <a:r>
                        <a:rPr kumimoji="0" lang="en-GB" sz="2000" b="0" i="0" u="none" strike="noStrike" cap="none" normalizeH="0" baseline="0" dirty="0">
                          <a:ln>
                            <a:noFill/>
                          </a:ln>
                          <a:solidFill>
                            <a:schemeClr val="tx1"/>
                          </a:solidFill>
                          <a:effectLst/>
                          <a:latin typeface="Arial" charset="0"/>
                          <a:ea typeface="ＭＳ Ｐゴシック" charset="-128"/>
                          <a:cs typeface="ＭＳ Ｐゴシック" charset="-128"/>
                        </a:rPr>
                        <a:t> </a:t>
                      </a:r>
                      <a:r>
                        <a:rPr kumimoji="0" lang="en-GB" sz="2000" b="0" i="0" u="none" strike="noStrike" cap="none" normalizeH="0" baseline="0" dirty="0" err="1">
                          <a:ln>
                            <a:noFill/>
                          </a:ln>
                          <a:solidFill>
                            <a:schemeClr val="tx1"/>
                          </a:solidFill>
                          <a:effectLst/>
                          <a:latin typeface="Arial" charset="0"/>
                          <a:ea typeface="ＭＳ Ｐゴシック" charset="-128"/>
                          <a:cs typeface="ＭＳ Ｐゴシック" charset="-128"/>
                        </a:rPr>
                        <a:t>Discotic</a:t>
                      </a:r>
                      <a:endParaRPr kumimoji="0" lang="en-GB" sz="2000" b="0" i="0" u="none" strike="noStrike" cap="none" normalizeH="0" baseline="0" dirty="0">
                        <a:ln>
                          <a:noFill/>
                        </a:ln>
                        <a:solidFill>
                          <a:schemeClr val="tx1"/>
                        </a:solidFill>
                        <a:effectLst/>
                        <a:latin typeface="Arial" charset="0"/>
                        <a:ea typeface="ＭＳ Ｐゴシック" charset="-128"/>
                        <a:cs typeface="ＭＳ Ｐゴシック" charset="-128"/>
                      </a:endParaRPr>
                    </a:p>
                  </a:txBody>
                  <a:tcPr marL="84406" marR="84406" anchor="ctr" horzOverflow="overflow">
                    <a:lnL w="38100" cap="flat" cmpd="sng" algn="ctr">
                      <a:solidFill>
                        <a:schemeClr val="accent2"/>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tx1"/>
                          </a:solidFill>
                          <a:effectLst/>
                          <a:latin typeface="Arial" charset="0"/>
                          <a:ea typeface="ＭＳ Ｐゴシック" charset="-128"/>
                          <a:cs typeface="ＭＳ Ｐゴシック" charset="-128"/>
                        </a:rPr>
                        <a:t>None</a:t>
                      </a:r>
                    </a:p>
                  </a:txBody>
                  <a:tcPr marL="84406" marR="84406"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rgbClr val="00FF00"/>
                          </a:solidFill>
                          <a:effectLst/>
                          <a:latin typeface="Arial" charset="0"/>
                          <a:ea typeface="ＭＳ Ｐゴシック" charset="-128"/>
                          <a:cs typeface="ＭＳ Ｐゴシック" charset="-128"/>
                          <a:sym typeface="Zapf Dingbats" charset="2"/>
                        </a:rPr>
                        <a:t></a:t>
                      </a:r>
                    </a:p>
                  </a:txBody>
                  <a:tcPr marL="84406" marR="84406" anchor="ctr" horzOverflow="overflow">
                    <a:lnL>
                      <a:noFill/>
                    </a:lnL>
                    <a:lnR w="38100" cap="flat" cmpd="sng" algn="ctr">
                      <a:solidFill>
                        <a:schemeClr val="accent2"/>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630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tx1"/>
                          </a:solidFill>
                          <a:effectLst/>
                          <a:latin typeface="Arial" charset="0"/>
                          <a:ea typeface="ＭＳ Ｐゴシック" charset="-128"/>
                          <a:cs typeface="ＭＳ Ｐゴシック" charset="-128"/>
                        </a:rPr>
                        <a:t>Cholesteric</a:t>
                      </a:r>
                    </a:p>
                  </a:txBody>
                  <a:tcPr marL="84406" marR="84406" anchor="ctr" horzOverflow="overflow">
                    <a:lnL w="38100" cap="flat" cmpd="sng" algn="ctr">
                      <a:solidFill>
                        <a:schemeClr val="accent2"/>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tx1"/>
                          </a:solidFill>
                          <a:effectLst/>
                          <a:latin typeface="Arial" charset="0"/>
                          <a:ea typeface="ＭＳ Ｐゴシック" charset="-128"/>
                          <a:cs typeface="ＭＳ Ｐゴシック" charset="-128"/>
                        </a:rPr>
                        <a:t>None</a:t>
                      </a:r>
                    </a:p>
                  </a:txBody>
                  <a:tcPr marL="84406" marR="84406"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rgbClr val="00FF00"/>
                          </a:solidFill>
                          <a:effectLst/>
                          <a:latin typeface="Arial" charset="0"/>
                          <a:ea typeface="ＭＳ Ｐゴシック" charset="-128"/>
                          <a:cs typeface="ＭＳ Ｐゴシック" charset="-128"/>
                          <a:sym typeface="Zapf Dingbats" charset="2"/>
                        </a:rPr>
                        <a:t></a:t>
                      </a:r>
                    </a:p>
                  </a:txBody>
                  <a:tcPr marL="84406" marR="84406" anchor="ctr" horzOverflow="overflow">
                    <a:lnL>
                      <a:noFill/>
                    </a:lnL>
                    <a:lnR w="38100" cap="flat" cmpd="sng" algn="ctr">
                      <a:solidFill>
                        <a:schemeClr val="accent2"/>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628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tx1"/>
                          </a:solidFill>
                          <a:effectLst/>
                          <a:latin typeface="Arial" charset="0"/>
                          <a:ea typeface="ＭＳ Ｐゴシック" charset="-128"/>
                          <a:cs typeface="ＭＳ Ｐゴシック" charset="-128"/>
                        </a:rPr>
                        <a:t>Smectic</a:t>
                      </a:r>
                    </a:p>
                  </a:txBody>
                  <a:tcPr marL="84406" marR="84406" anchor="ctr" horzOverflow="overflow">
                    <a:lnL w="38100" cap="flat" cmpd="sng" algn="ctr">
                      <a:solidFill>
                        <a:schemeClr val="accent2"/>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tx1"/>
                          </a:solidFill>
                          <a:effectLst/>
                          <a:latin typeface="Arial" charset="0"/>
                          <a:ea typeface="ＭＳ Ｐゴシック" charset="-128"/>
                          <a:cs typeface="ＭＳ Ｐゴシック" charset="-128"/>
                        </a:rPr>
                        <a:t>1-D</a:t>
                      </a:r>
                    </a:p>
                  </a:txBody>
                  <a:tcPr marL="84406" marR="84406"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rgbClr val="00FF00"/>
                          </a:solidFill>
                          <a:effectLst/>
                          <a:latin typeface="Arial" charset="0"/>
                          <a:ea typeface="ＭＳ Ｐゴシック" charset="-128"/>
                          <a:cs typeface="ＭＳ Ｐゴシック" charset="-128"/>
                          <a:sym typeface="Zapf Dingbats" charset="2"/>
                        </a:rPr>
                        <a:t></a:t>
                      </a:r>
                    </a:p>
                  </a:txBody>
                  <a:tcPr marL="84406" marR="84406" anchor="ctr" horzOverflow="overflow">
                    <a:lnL>
                      <a:noFill/>
                    </a:lnL>
                    <a:lnR w="38100" cap="flat" cmpd="sng" algn="ctr">
                      <a:solidFill>
                        <a:schemeClr val="accent2"/>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628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charset="-128"/>
                          <a:cs typeface="ＭＳ Ｐゴシック" charset="-128"/>
                        </a:rPr>
                        <a:t>Columnar </a:t>
                      </a:r>
                      <a:r>
                        <a:rPr kumimoji="0" lang="en-GB" sz="2000" b="0" i="0" u="none" strike="noStrike" cap="none" normalizeH="0" baseline="0" dirty="0" err="1">
                          <a:ln>
                            <a:noFill/>
                          </a:ln>
                          <a:solidFill>
                            <a:schemeClr val="tx1"/>
                          </a:solidFill>
                          <a:effectLst/>
                          <a:latin typeface="Arial" charset="0"/>
                          <a:ea typeface="ＭＳ Ｐゴシック" charset="-128"/>
                          <a:cs typeface="ＭＳ Ｐゴシック" charset="-128"/>
                        </a:rPr>
                        <a:t>Discotic</a:t>
                      </a:r>
                      <a:endParaRPr kumimoji="0" lang="en-GB" sz="2000" b="0" i="0" u="none" strike="noStrike" cap="none" normalizeH="0" baseline="0" dirty="0">
                        <a:ln>
                          <a:noFill/>
                        </a:ln>
                        <a:solidFill>
                          <a:schemeClr val="tx1"/>
                        </a:solidFill>
                        <a:effectLst/>
                        <a:latin typeface="Arial" charset="0"/>
                        <a:ea typeface="ＭＳ Ｐゴシック" charset="-128"/>
                        <a:cs typeface="ＭＳ Ｐゴシック" charset="-128"/>
                      </a:endParaRPr>
                    </a:p>
                  </a:txBody>
                  <a:tcPr marL="84406" marR="84406" anchor="ctr" horzOverflow="overflow">
                    <a:lnL w="38100" cap="flat" cmpd="sng" algn="ctr">
                      <a:solidFill>
                        <a:schemeClr val="accent2"/>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tx1"/>
                          </a:solidFill>
                          <a:effectLst/>
                          <a:latin typeface="Arial" charset="0"/>
                          <a:ea typeface="ＭＳ Ｐゴシック" charset="-128"/>
                          <a:cs typeface="ＭＳ Ｐゴシック" charset="-128"/>
                        </a:rPr>
                        <a:t>2-D</a:t>
                      </a:r>
                    </a:p>
                  </a:txBody>
                  <a:tcPr marL="84406" marR="84406"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rgbClr val="00FF00"/>
                          </a:solidFill>
                          <a:effectLst/>
                          <a:latin typeface="Arial" charset="0"/>
                          <a:ea typeface="ＭＳ Ｐゴシック" charset="-128"/>
                          <a:cs typeface="ＭＳ Ｐゴシック" charset="-128"/>
                          <a:sym typeface="Zapf Dingbats" charset="2"/>
                        </a:rPr>
                        <a:t></a:t>
                      </a:r>
                    </a:p>
                  </a:txBody>
                  <a:tcPr marL="84406" marR="84406" anchor="ctr" horzOverflow="overflow">
                    <a:lnL>
                      <a:noFill/>
                    </a:lnL>
                    <a:lnR w="38100" cap="flat" cmpd="sng" algn="ctr">
                      <a:solidFill>
                        <a:schemeClr val="accent2"/>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628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tx1"/>
                          </a:solidFill>
                          <a:effectLst/>
                          <a:latin typeface="Arial" charset="0"/>
                          <a:ea typeface="ＭＳ Ｐゴシック" charset="-128"/>
                          <a:cs typeface="ＭＳ Ｐゴシック" charset="-128"/>
                        </a:rPr>
                        <a:t>Crystalline</a:t>
                      </a:r>
                    </a:p>
                  </a:txBody>
                  <a:tcPr marL="84406" marR="84406" anchor="ctr" horzOverflow="overflow">
                    <a:lnL w="38100" cap="flat" cmpd="sng" algn="ctr">
                      <a:solidFill>
                        <a:schemeClr val="accent2"/>
                      </a:solidFill>
                      <a:prstDash val="solid"/>
                      <a:round/>
                      <a:headEnd type="none" w="med" len="med"/>
                      <a:tailEnd type="none" w="med" len="med"/>
                    </a:lnL>
                    <a:lnR>
                      <a:noFill/>
                    </a:lnR>
                    <a:lnT>
                      <a:noFill/>
                    </a:lnT>
                    <a:lnB w="381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tx1"/>
                          </a:solidFill>
                          <a:effectLst/>
                          <a:latin typeface="Arial" charset="0"/>
                          <a:ea typeface="ＭＳ Ｐゴシック" charset="-128"/>
                          <a:cs typeface="ＭＳ Ｐゴシック" charset="-128"/>
                        </a:rPr>
                        <a:t>3-D</a:t>
                      </a:r>
                    </a:p>
                  </a:txBody>
                  <a:tcPr marL="84406" marR="84406" anchor="ctr" horzOverflow="overflow">
                    <a:lnL>
                      <a:noFill/>
                    </a:lnL>
                    <a:lnR>
                      <a:noFill/>
                    </a:lnR>
                    <a:lnT>
                      <a:noFill/>
                    </a:lnT>
                    <a:lnB w="381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err="1">
                          <a:ln>
                            <a:noFill/>
                          </a:ln>
                          <a:solidFill>
                            <a:srgbClr val="00FF00"/>
                          </a:solidFill>
                          <a:effectLst/>
                          <a:latin typeface="Arial" charset="0"/>
                          <a:ea typeface="ＭＳ Ｐゴシック" charset="-128"/>
                          <a:cs typeface="ＭＳ Ｐゴシック" charset="-128"/>
                          <a:sym typeface="Zapf Dingbats" charset="2"/>
                        </a:rPr>
                        <a:t></a:t>
                      </a:r>
                      <a:endParaRPr kumimoji="0" lang="en-GB" sz="2000" b="0" i="0" u="none" strike="noStrike" cap="none" normalizeH="0" baseline="0" dirty="0">
                        <a:ln>
                          <a:noFill/>
                        </a:ln>
                        <a:solidFill>
                          <a:srgbClr val="00FF00"/>
                        </a:solidFill>
                        <a:effectLst/>
                        <a:latin typeface="Arial" charset="0"/>
                        <a:ea typeface="ＭＳ Ｐゴシック" charset="-128"/>
                        <a:cs typeface="ＭＳ Ｐゴシック" charset="-128"/>
                        <a:sym typeface="Zapf Dingbats" charset="2"/>
                      </a:endParaRPr>
                    </a:p>
                  </a:txBody>
                  <a:tcPr marL="84406" marR="84406" anchor="ctr" horzOverflow="overflow">
                    <a:lnL>
                      <a:noFill/>
                    </a:lnL>
                    <a:lnR w="38100" cap="flat" cmpd="sng" algn="ctr">
                      <a:solidFill>
                        <a:schemeClr val="accent2"/>
                      </a:solidFill>
                      <a:prstDash val="solid"/>
                      <a:round/>
                      <a:headEnd type="none" w="med" len="med"/>
                      <a:tailEnd type="none" w="med" len="med"/>
                    </a:lnR>
                    <a:lnT>
                      <a:noFill/>
                    </a:lnT>
                    <a:lnB w="381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78880" name="Rectangle 2"/>
          <p:cNvSpPr>
            <a:spLocks noGrp="1" noChangeArrowheads="1"/>
          </p:cNvSpPr>
          <p:nvPr>
            <p:ph type="title"/>
          </p:nvPr>
        </p:nvSpPr>
        <p:spPr>
          <a:xfrm>
            <a:off x="633046" y="152400"/>
            <a:ext cx="7772400" cy="1143000"/>
          </a:xfrm>
        </p:spPr>
        <p:txBody>
          <a:bodyPr/>
          <a:lstStyle/>
          <a:p>
            <a:pPr eaLnBrk="1" hangingPunct="1"/>
            <a:r>
              <a:rPr lang="en-GB" dirty="0"/>
              <a:t>The sliding scale of order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212675" y="952504"/>
            <a:ext cx="4474125" cy="3166304"/>
          </a:xfrm>
          <a:prstGeom prst="rect">
            <a:avLst/>
          </a:prstGeom>
        </p:spPr>
      </p:pic>
      <p:sp>
        <p:nvSpPr>
          <p:cNvPr id="2" name="Title 1"/>
          <p:cNvSpPr>
            <a:spLocks noGrp="1"/>
          </p:cNvSpPr>
          <p:nvPr>
            <p:ph type="title"/>
          </p:nvPr>
        </p:nvSpPr>
        <p:spPr>
          <a:xfrm>
            <a:off x="457200" y="0"/>
            <a:ext cx="8229600" cy="1143000"/>
          </a:xfrm>
        </p:spPr>
        <p:txBody>
          <a:bodyPr>
            <a:normAutofit/>
          </a:bodyPr>
          <a:lstStyle/>
          <a:p>
            <a:r>
              <a:rPr lang="en-US" dirty="0"/>
              <a:t>Liquid Crystal Displays: </a:t>
            </a:r>
            <a:r>
              <a:rPr lang="en-US" dirty="0" err="1"/>
              <a:t>LCDs</a:t>
            </a:r>
            <a:br>
              <a:rPr lang="en-US" dirty="0"/>
            </a:br>
            <a:r>
              <a:rPr lang="en-US" sz="2222" dirty="0"/>
              <a:t>Then		 and		 now</a:t>
            </a:r>
          </a:p>
        </p:txBody>
      </p:sp>
      <p:sp>
        <p:nvSpPr>
          <p:cNvPr id="3" name="Content Placeholder 2"/>
          <p:cNvSpPr>
            <a:spLocks noGrp="1"/>
          </p:cNvSpPr>
          <p:nvPr>
            <p:ph idx="1"/>
          </p:nvPr>
        </p:nvSpPr>
        <p:spPr>
          <a:xfrm>
            <a:off x="213360" y="3714115"/>
            <a:ext cx="8473440" cy="4525963"/>
          </a:xfrm>
        </p:spPr>
        <p:txBody>
          <a:bodyPr>
            <a:normAutofit/>
          </a:bodyPr>
          <a:lstStyle/>
          <a:p>
            <a:r>
              <a:rPr lang="en-US" sz="2400" dirty="0"/>
              <a:t>Since 1970s</a:t>
            </a:r>
          </a:p>
          <a:p>
            <a:r>
              <a:rPr lang="en-US" sz="2400" dirty="0"/>
              <a:t>Now one of the key technologies of the mobile internet</a:t>
            </a:r>
          </a:p>
          <a:p>
            <a:r>
              <a:rPr lang="en-US" sz="2400" dirty="0"/>
              <a:t>Calculators, laptops, desktops, </a:t>
            </a:r>
            <a:r>
              <a:rPr lang="en-US" sz="2400" dirty="0" err="1"/>
              <a:t>smartphones</a:t>
            </a:r>
            <a:r>
              <a:rPr lang="en-US" sz="2400" dirty="0"/>
              <a:t>, tablets,…</a:t>
            </a:r>
          </a:p>
          <a:p>
            <a:r>
              <a:rPr lang="en-US" sz="2400" dirty="0"/>
              <a:t>Now, full </a:t>
            </a:r>
            <a:r>
              <a:rPr lang="en-US" sz="2400" dirty="0" err="1"/>
              <a:t>colour</a:t>
            </a:r>
            <a:r>
              <a:rPr lang="en-US" sz="2400" dirty="0"/>
              <a:t> and moving images</a:t>
            </a:r>
          </a:p>
          <a:p>
            <a:r>
              <a:rPr lang="en-US" sz="2400" dirty="0"/>
              <a:t>Flat panel, low voltage, low power consumption, low weight</a:t>
            </a:r>
          </a:p>
          <a:p>
            <a:r>
              <a:rPr lang="en-US" sz="2400" dirty="0"/>
              <a:t>‘Passive’: Need external light source</a:t>
            </a:r>
          </a:p>
          <a:p>
            <a:endParaRPr lang="en-US" sz="2400" dirty="0"/>
          </a:p>
          <a:p>
            <a:endParaRPr lang="en-US" sz="2400" dirty="0"/>
          </a:p>
          <a:p>
            <a:endParaRPr lang="en-US" sz="2400" dirty="0"/>
          </a:p>
        </p:txBody>
      </p:sp>
      <p:pic>
        <p:nvPicPr>
          <p:cNvPr id="5" name="Picture 4"/>
          <p:cNvPicPr>
            <a:picLocks noChangeAspect="1"/>
          </p:cNvPicPr>
          <p:nvPr/>
        </p:nvPicPr>
        <p:blipFill>
          <a:blip r:embed="rId3"/>
          <a:stretch>
            <a:fillRect/>
          </a:stretch>
        </p:blipFill>
        <p:spPr>
          <a:xfrm>
            <a:off x="1754352" y="1239520"/>
            <a:ext cx="1964207" cy="23120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Optical activity</a:t>
            </a:r>
          </a:p>
        </p:txBody>
      </p:sp>
      <p:pic>
        <p:nvPicPr>
          <p:cNvPr id="4" name="Picture 3"/>
          <p:cNvPicPr>
            <a:picLocks noChangeAspect="1"/>
          </p:cNvPicPr>
          <p:nvPr/>
        </p:nvPicPr>
        <p:blipFill>
          <a:blip r:embed="rId3"/>
          <a:stretch>
            <a:fillRect/>
          </a:stretch>
        </p:blipFill>
        <p:spPr>
          <a:xfrm>
            <a:off x="243840" y="1000760"/>
            <a:ext cx="2794000" cy="2082800"/>
          </a:xfrm>
          <a:prstGeom prst="rect">
            <a:avLst/>
          </a:prstGeom>
        </p:spPr>
      </p:pic>
      <p:sp>
        <p:nvSpPr>
          <p:cNvPr id="5" name="TextBox 4"/>
          <p:cNvSpPr txBox="1"/>
          <p:nvPr/>
        </p:nvSpPr>
        <p:spPr>
          <a:xfrm>
            <a:off x="3495040" y="1000760"/>
            <a:ext cx="5648960" cy="1754327"/>
          </a:xfrm>
          <a:prstGeom prst="rect">
            <a:avLst/>
          </a:prstGeom>
          <a:noFill/>
        </p:spPr>
        <p:txBody>
          <a:bodyPr wrap="square" rtlCol="0">
            <a:spAutoFit/>
          </a:bodyPr>
          <a:lstStyle/>
          <a:p>
            <a:r>
              <a:rPr lang="en-US" dirty="0"/>
              <a:t>Solutions of some (but not all) organic molecules</a:t>
            </a:r>
          </a:p>
          <a:p>
            <a:r>
              <a:rPr lang="en-US" dirty="0"/>
              <a:t>rotate the </a:t>
            </a:r>
            <a:r>
              <a:rPr lang="en-US" dirty="0">
                <a:solidFill>
                  <a:srgbClr val="FF0000"/>
                </a:solidFill>
              </a:rPr>
              <a:t>plane of </a:t>
            </a:r>
            <a:r>
              <a:rPr lang="en-US" dirty="0" err="1">
                <a:solidFill>
                  <a:srgbClr val="FF0000"/>
                </a:solidFill>
              </a:rPr>
              <a:t>polarisation</a:t>
            </a:r>
            <a:r>
              <a:rPr lang="en-US" dirty="0">
                <a:solidFill>
                  <a:srgbClr val="FF0000"/>
                </a:solidFill>
              </a:rPr>
              <a:t> </a:t>
            </a:r>
            <a:r>
              <a:rPr lang="en-US" dirty="0"/>
              <a:t>of passing light.</a:t>
            </a:r>
          </a:p>
          <a:p>
            <a:endParaRPr lang="en-US" dirty="0"/>
          </a:p>
          <a:p>
            <a:r>
              <a:rPr lang="en-US" dirty="0"/>
              <a:t>Some clockwise </a:t>
            </a:r>
            <a:r>
              <a:rPr lang="en-US" dirty="0">
                <a:solidFill>
                  <a:srgbClr val="FF0000"/>
                </a:solidFill>
              </a:rPr>
              <a:t>(‘dextrorotary’)</a:t>
            </a:r>
            <a:r>
              <a:rPr lang="en-US" dirty="0"/>
              <a:t>: e.g. sucrose, camphor</a:t>
            </a:r>
          </a:p>
          <a:p>
            <a:r>
              <a:rPr lang="en-US" dirty="0"/>
              <a:t>Some anticlockwise </a:t>
            </a:r>
            <a:r>
              <a:rPr lang="en-US" dirty="0">
                <a:solidFill>
                  <a:srgbClr val="FF0000"/>
                </a:solidFill>
              </a:rPr>
              <a:t>(‘levorotary’)</a:t>
            </a:r>
            <a:r>
              <a:rPr lang="en-US" dirty="0"/>
              <a:t>: e.g. cholesterol</a:t>
            </a:r>
          </a:p>
          <a:p>
            <a:r>
              <a:rPr lang="en-US" dirty="0"/>
              <a:t>Others not at all</a:t>
            </a:r>
          </a:p>
        </p:txBody>
      </p:sp>
      <p:sp>
        <p:nvSpPr>
          <p:cNvPr id="6" name="TextBox 5"/>
          <p:cNvSpPr txBox="1"/>
          <p:nvPr/>
        </p:nvSpPr>
        <p:spPr>
          <a:xfrm>
            <a:off x="457200" y="3483369"/>
            <a:ext cx="1414006" cy="369332"/>
          </a:xfrm>
          <a:prstGeom prst="rect">
            <a:avLst/>
          </a:prstGeom>
          <a:noFill/>
        </p:spPr>
        <p:txBody>
          <a:bodyPr wrap="none" rtlCol="0">
            <a:spAutoFit/>
          </a:bodyPr>
          <a:lstStyle/>
          <a:p>
            <a:r>
              <a:rPr lang="en-US" dirty="0"/>
              <a:t>Quantitative: </a:t>
            </a:r>
          </a:p>
        </p:txBody>
      </p:sp>
      <p:graphicFrame>
        <p:nvGraphicFramePr>
          <p:cNvPr id="7" name="Object 6"/>
          <p:cNvGraphicFramePr>
            <a:graphicFrameLocks noChangeAspect="1"/>
          </p:cNvGraphicFramePr>
          <p:nvPr/>
        </p:nvGraphicFramePr>
        <p:xfrm>
          <a:off x="4533900" y="3365500"/>
          <a:ext cx="76200" cy="127000"/>
        </p:xfrm>
        <a:graphic>
          <a:graphicData uri="http://schemas.openxmlformats.org/presentationml/2006/ole">
            <mc:AlternateContent xmlns:mc="http://schemas.openxmlformats.org/markup-compatibility/2006">
              <mc:Choice xmlns:v="urn:schemas-microsoft-com:vml" Requires="v">
                <p:oleObj spid="_x0000_s63534" name="Equation" r:id="rId4" imgW="76200" imgH="127000" progId="Equation.3">
                  <p:embed/>
                </p:oleObj>
              </mc:Choice>
              <mc:Fallback>
                <p:oleObj name="Equation" r:id="rId4" imgW="76200" imgH="1270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900" y="3365500"/>
                        <a:ext cx="76200" cy="12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2058213" y="3086716"/>
          <a:ext cx="2475687" cy="811567"/>
        </p:xfrm>
        <a:graphic>
          <a:graphicData uri="http://schemas.openxmlformats.org/presentationml/2006/ole">
            <mc:AlternateContent xmlns:mc="http://schemas.openxmlformats.org/markup-compatibility/2006">
              <mc:Choice xmlns:v="urn:schemas-microsoft-com:vml" Requires="v">
                <p:oleObj spid="_x0000_s63535" name="Equation" r:id="rId6" imgW="482600" imgH="190500" progId="Equation.3">
                  <p:embed/>
                </p:oleObj>
              </mc:Choice>
              <mc:Fallback>
                <p:oleObj name="Equation" r:id="rId6" imgW="482600" imgH="1905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8213" y="3086716"/>
                        <a:ext cx="2475687" cy="8115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342942" y="3852701"/>
            <a:ext cx="4826962" cy="2215991"/>
          </a:xfrm>
          <a:prstGeom prst="rect">
            <a:avLst/>
          </a:prstGeom>
          <a:noFill/>
        </p:spPr>
        <p:txBody>
          <a:bodyPr wrap="none" rtlCol="0">
            <a:spAutoFit/>
          </a:bodyPr>
          <a:lstStyle/>
          <a:p>
            <a:r>
              <a:rPr lang="en-US" dirty="0">
                <a:latin typeface="Symbol" charset="2"/>
                <a:cs typeface="Symbol" charset="2"/>
              </a:rPr>
              <a:t>a</a:t>
            </a:r>
            <a:r>
              <a:rPr lang="en-US" dirty="0"/>
              <a:t>: angle of rotation (in degrees)</a:t>
            </a:r>
          </a:p>
          <a:p>
            <a:r>
              <a:rPr lang="en-US" dirty="0"/>
              <a:t>d: Path length (typically in dm)</a:t>
            </a:r>
          </a:p>
          <a:p>
            <a:r>
              <a:rPr lang="en-US" dirty="0" err="1"/>
              <a:t>c</a:t>
            </a:r>
            <a:r>
              <a:rPr lang="en-US" dirty="0"/>
              <a:t>: Concentration (in </a:t>
            </a:r>
            <a:r>
              <a:rPr lang="en-US" dirty="0" err="1"/>
              <a:t>g/mL</a:t>
            </a:r>
            <a:r>
              <a:rPr lang="en-US" dirty="0"/>
              <a:t>)</a:t>
            </a:r>
          </a:p>
          <a:p>
            <a:endParaRPr lang="en-US" dirty="0"/>
          </a:p>
          <a:p>
            <a:r>
              <a:rPr lang="en-US" sz="2400" dirty="0">
                <a:solidFill>
                  <a:srgbClr val="FF0000"/>
                </a:solidFill>
              </a:rPr>
              <a:t>[</a:t>
            </a:r>
            <a:r>
              <a:rPr lang="en-US" sz="2400" dirty="0">
                <a:solidFill>
                  <a:srgbClr val="FF0000"/>
                </a:solidFill>
                <a:latin typeface="Symbol" charset="2"/>
                <a:cs typeface="Symbol" charset="2"/>
              </a:rPr>
              <a:t>a</a:t>
            </a:r>
            <a:r>
              <a:rPr lang="en-US" sz="2400" dirty="0">
                <a:solidFill>
                  <a:srgbClr val="FF0000"/>
                </a:solidFill>
              </a:rPr>
              <a:t>]: Specific rotation</a:t>
            </a:r>
            <a:r>
              <a:rPr lang="en-US" dirty="0"/>
              <a:t>, a molecular property</a:t>
            </a:r>
          </a:p>
          <a:p>
            <a:r>
              <a:rPr lang="en-US" dirty="0"/>
              <a:t>at a particular Temperature, and wavelength</a:t>
            </a:r>
          </a:p>
          <a:p>
            <a:r>
              <a:rPr lang="en-US" dirty="0"/>
              <a:t>(usually, 20 </a:t>
            </a:r>
            <a:r>
              <a:rPr lang="en-US" baseline="30000" dirty="0" err="1"/>
              <a:t>o</a:t>
            </a:r>
            <a:r>
              <a:rPr lang="en-US" dirty="0" err="1"/>
              <a:t>C</a:t>
            </a:r>
            <a:r>
              <a:rPr lang="en-US" dirty="0"/>
              <a:t> and 589 nm (Na D line)  </a:t>
            </a:r>
            <a:r>
              <a:rPr lang="en-US" sz="2400" b="1" dirty="0">
                <a:solidFill>
                  <a:srgbClr val="FF0000"/>
                </a:solidFill>
              </a:rPr>
              <a:t>P15.1</a:t>
            </a:r>
          </a:p>
        </p:txBody>
      </p:sp>
      <p:sp>
        <p:nvSpPr>
          <p:cNvPr id="13" name="Rectangle 12"/>
          <p:cNvSpPr/>
          <p:nvPr/>
        </p:nvSpPr>
        <p:spPr>
          <a:xfrm>
            <a:off x="5340029" y="3225800"/>
            <a:ext cx="3986851" cy="2677656"/>
          </a:xfrm>
          <a:prstGeom prst="rect">
            <a:avLst/>
          </a:prstGeom>
        </p:spPr>
        <p:txBody>
          <a:bodyPr wrap="square">
            <a:spAutoFit/>
          </a:bodyPr>
          <a:lstStyle/>
          <a:p>
            <a:r>
              <a:rPr lang="en-US" sz="1400" b="1" dirty="0"/>
              <a:t>Compound name		[α]</a:t>
            </a:r>
            <a:r>
              <a:rPr lang="en-US" sz="1400" b="1" baseline="-25000" dirty="0"/>
              <a:t>D</a:t>
            </a:r>
            <a:r>
              <a:rPr lang="en-US" sz="1400" b="1" baseline="30000" dirty="0"/>
              <a:t>20</a:t>
            </a:r>
            <a:r>
              <a:rPr lang="en-US" sz="1400" b="1" dirty="0"/>
              <a:t>[deg dm</a:t>
            </a:r>
            <a:r>
              <a:rPr lang="en-US" sz="1400" b="1" baseline="30000" dirty="0"/>
              <a:t>−1</a:t>
            </a:r>
            <a:r>
              <a:rPr lang="en-US" sz="1400" b="1" dirty="0"/>
              <a:t>cm</a:t>
            </a:r>
            <a:r>
              <a:rPr lang="en-US" sz="1400" b="1" baseline="30000" dirty="0"/>
              <a:t>3</a:t>
            </a:r>
            <a:r>
              <a:rPr lang="en-US" sz="1400" b="1" dirty="0"/>
              <a:t> g</a:t>
            </a:r>
            <a:r>
              <a:rPr lang="en-US" sz="1400" b="1" baseline="30000" dirty="0"/>
              <a:t>−1</a:t>
            </a:r>
            <a:r>
              <a:rPr lang="en-US" sz="1400" b="1" dirty="0"/>
              <a:t>]	</a:t>
            </a:r>
          </a:p>
          <a:p>
            <a:r>
              <a:rPr lang="en-US" sz="1400" u="sng" dirty="0"/>
              <a:t>(+)-</a:t>
            </a:r>
            <a:r>
              <a:rPr lang="en-US" sz="1400" u="sng" dirty="0">
                <a:hlinkClick r:id="rId8"/>
              </a:rPr>
              <a:t>Cavicularin		+168.2°</a:t>
            </a:r>
            <a:r>
              <a:rPr lang="en-US" sz="1400" u="sng" baseline="30000" dirty="0">
                <a:hlinkClick r:id="rId8"/>
              </a:rPr>
              <a:t>[9]</a:t>
            </a:r>
            <a:r>
              <a:rPr lang="en-US" sz="1400" u="sng" dirty="0">
                <a:hlinkClick r:id="rId8"/>
              </a:rPr>
              <a:t>	</a:t>
            </a:r>
          </a:p>
          <a:p>
            <a:r>
              <a:rPr lang="en-US" sz="1400" u="sng" dirty="0">
                <a:hlinkClick r:id="rId9"/>
              </a:rPr>
              <a:t>Camphor			+44.26°</a:t>
            </a:r>
            <a:r>
              <a:rPr lang="en-US" sz="1400" u="sng" baseline="30000" dirty="0">
                <a:hlinkClick r:id="rId9"/>
              </a:rPr>
              <a:t>[5]</a:t>
            </a:r>
            <a:r>
              <a:rPr lang="en-US" sz="1400" u="sng" dirty="0">
                <a:hlinkClick r:id="rId9"/>
              </a:rPr>
              <a:t>	</a:t>
            </a:r>
          </a:p>
          <a:p>
            <a:r>
              <a:rPr lang="en-US" sz="1400" u="sng" dirty="0">
                <a:hlinkClick r:id="rId10"/>
              </a:rPr>
              <a:t>Cholesterol			−31.5°</a:t>
            </a:r>
            <a:r>
              <a:rPr lang="en-US" sz="1400" u="sng" baseline="30000" dirty="0">
                <a:hlinkClick r:id="rId10"/>
              </a:rPr>
              <a:t>[5]</a:t>
            </a:r>
            <a:r>
              <a:rPr lang="en-US" sz="1400" u="sng" dirty="0">
                <a:hlinkClick r:id="rId10"/>
              </a:rPr>
              <a:t>	</a:t>
            </a:r>
          </a:p>
          <a:p>
            <a:r>
              <a:rPr lang="en-US" sz="1400" u="sng" dirty="0"/>
              <a:t>D-</a:t>
            </a:r>
            <a:r>
              <a:rPr lang="en-US" sz="1400" u="sng" dirty="0">
                <a:hlinkClick r:id="rId11"/>
              </a:rPr>
              <a:t>Fructose			−92°</a:t>
            </a:r>
            <a:r>
              <a:rPr lang="en-US" sz="1400" u="sng" baseline="30000" dirty="0">
                <a:hlinkClick r:id="rId11"/>
              </a:rPr>
              <a:t>[5]</a:t>
            </a:r>
            <a:r>
              <a:rPr lang="en-US" sz="1400" u="sng" dirty="0">
                <a:hlinkClick r:id="rId11"/>
              </a:rPr>
              <a:t>	</a:t>
            </a:r>
          </a:p>
          <a:p>
            <a:r>
              <a:rPr lang="en-US" sz="1400" u="sng" dirty="0"/>
              <a:t>D-</a:t>
            </a:r>
            <a:r>
              <a:rPr lang="en-US" sz="1400" u="sng" dirty="0">
                <a:hlinkClick r:id="rId12"/>
              </a:rPr>
              <a:t>Glucose			+52.7°</a:t>
            </a:r>
            <a:r>
              <a:rPr lang="en-US" sz="1400" u="sng" baseline="30000" dirty="0">
                <a:hlinkClick r:id="rId12"/>
              </a:rPr>
              <a:t>[5]</a:t>
            </a:r>
            <a:r>
              <a:rPr lang="en-US" sz="1400" u="sng" dirty="0">
                <a:hlinkClick r:id="rId12"/>
              </a:rPr>
              <a:t>	</a:t>
            </a:r>
          </a:p>
          <a:p>
            <a:r>
              <a:rPr lang="en-US" sz="1400" u="sng" dirty="0"/>
              <a:t>D-</a:t>
            </a:r>
            <a:r>
              <a:rPr lang="en-US" sz="1400" u="sng" dirty="0">
                <a:hlinkClick r:id="rId13"/>
              </a:rPr>
              <a:t>Lactose			+52.3°</a:t>
            </a:r>
            <a:r>
              <a:rPr lang="en-US" sz="1400" u="sng" baseline="30000" dirty="0">
                <a:hlinkClick r:id="rId13"/>
              </a:rPr>
              <a:t>[5]</a:t>
            </a:r>
            <a:r>
              <a:rPr lang="en-US" sz="1400" u="sng" dirty="0">
                <a:hlinkClick r:id="rId13"/>
              </a:rPr>
              <a:t>	</a:t>
            </a:r>
          </a:p>
          <a:p>
            <a:r>
              <a:rPr lang="en-US" sz="1400" u="sng" dirty="0">
                <a:hlinkClick r:id="rId14"/>
              </a:rPr>
              <a:t>Penicillin V			+223°</a:t>
            </a:r>
            <a:r>
              <a:rPr lang="en-US" sz="1400" u="sng" baseline="30000" dirty="0">
                <a:hlinkClick r:id="rId14"/>
              </a:rPr>
              <a:t>[7]</a:t>
            </a:r>
            <a:r>
              <a:rPr lang="en-US" sz="1400" u="sng" dirty="0">
                <a:hlinkClick r:id="rId14"/>
              </a:rPr>
              <a:t>	</a:t>
            </a:r>
          </a:p>
          <a:p>
            <a:r>
              <a:rPr lang="en-US" sz="1400" u="sng" dirty="0">
                <a:hlinkClick r:id="rId15"/>
              </a:rPr>
              <a:t>Progesterone		+172°</a:t>
            </a:r>
            <a:r>
              <a:rPr lang="en-US" sz="1400" u="sng" baseline="30000" dirty="0">
                <a:hlinkClick r:id="rId15"/>
              </a:rPr>
              <a:t>[8]</a:t>
            </a:r>
            <a:r>
              <a:rPr lang="en-US" sz="1400" u="sng" dirty="0">
                <a:hlinkClick r:id="rId15"/>
              </a:rPr>
              <a:t>	</a:t>
            </a:r>
          </a:p>
          <a:p>
            <a:r>
              <a:rPr lang="en-US" sz="1400" u="sng" dirty="0"/>
              <a:t>D-</a:t>
            </a:r>
            <a:r>
              <a:rPr lang="en-US" sz="1400" u="sng" dirty="0">
                <a:hlinkClick r:id="rId16"/>
              </a:rPr>
              <a:t>Sucrose			+66.37°</a:t>
            </a:r>
            <a:r>
              <a:rPr lang="en-US" sz="1400" u="sng" baseline="30000" dirty="0">
                <a:hlinkClick r:id="rId16"/>
              </a:rPr>
              <a:t>[5]</a:t>
            </a:r>
            <a:r>
              <a:rPr lang="en-US" sz="1400" u="sng" dirty="0">
                <a:hlinkClick r:id="rId16"/>
              </a:rPr>
              <a:t>	</a:t>
            </a:r>
          </a:p>
          <a:p>
            <a:r>
              <a:rPr lang="en-US" sz="1400" u="sng" dirty="0">
                <a:hlinkClick r:id="rId17"/>
              </a:rPr>
              <a:t>Taxol A			−49°</a:t>
            </a:r>
            <a:r>
              <a:rPr lang="en-US" sz="1400" u="sng" baseline="30000" dirty="0">
                <a:hlinkClick r:id="rId17"/>
              </a:rPr>
              <a:t>[6]</a:t>
            </a:r>
            <a:r>
              <a:rPr lang="en-US" sz="1400" u="sng" dirty="0">
                <a:hlinkClick r:id="rId17"/>
              </a:rPr>
              <a:t>	</a:t>
            </a:r>
          </a:p>
          <a:p>
            <a:r>
              <a:rPr lang="en-US" sz="1400" u="sng" dirty="0">
                <a:hlinkClick r:id="rId18"/>
              </a:rPr>
              <a:t>Testosterone		+109°</a:t>
            </a:r>
            <a:r>
              <a:rPr lang="en-US" sz="1400" u="sng" baseline="30000" dirty="0">
                <a:hlinkClick r:id="rId18"/>
              </a:rPr>
              <a:t>[8]	</a:t>
            </a:r>
          </a:p>
        </p:txBody>
      </p:sp>
      <p:sp>
        <p:nvSpPr>
          <p:cNvPr id="14" name="TextBox 13"/>
          <p:cNvSpPr txBox="1"/>
          <p:nvPr/>
        </p:nvSpPr>
        <p:spPr>
          <a:xfrm>
            <a:off x="6620602" y="2856468"/>
            <a:ext cx="1069524" cy="369332"/>
          </a:xfrm>
          <a:prstGeom prst="rect">
            <a:avLst/>
          </a:prstGeom>
          <a:noFill/>
        </p:spPr>
        <p:txBody>
          <a:bodyPr wrap="none" rtlCol="0">
            <a:spAutoFit/>
          </a:bodyPr>
          <a:lstStyle/>
          <a:p>
            <a:r>
              <a:rPr lang="en-US" dirty="0"/>
              <a:t>Examples</a:t>
            </a:r>
          </a:p>
        </p:txBody>
      </p:sp>
      <p:sp>
        <p:nvSpPr>
          <p:cNvPr id="15" name="TextBox 14"/>
          <p:cNvSpPr txBox="1"/>
          <p:nvPr/>
        </p:nvSpPr>
        <p:spPr>
          <a:xfrm>
            <a:off x="342942" y="6103511"/>
            <a:ext cx="7037260" cy="738664"/>
          </a:xfrm>
          <a:prstGeom prst="rect">
            <a:avLst/>
          </a:prstGeom>
          <a:noFill/>
        </p:spPr>
        <p:txBody>
          <a:bodyPr wrap="square" rtlCol="0">
            <a:spAutoFit/>
          </a:bodyPr>
          <a:lstStyle/>
          <a:p>
            <a:r>
              <a:rPr lang="en-US" sz="2400" dirty="0"/>
              <a:t>It’s </a:t>
            </a:r>
            <a:r>
              <a:rPr lang="en-US" sz="2400" i="1" dirty="0">
                <a:solidFill>
                  <a:srgbClr val="FF0000"/>
                </a:solidFill>
              </a:rPr>
              <a:t>not</a:t>
            </a:r>
            <a:r>
              <a:rPr lang="en-US" sz="2400" dirty="0"/>
              <a:t> (conventional) birefringence (solution!)</a:t>
            </a:r>
          </a:p>
          <a:p>
            <a:r>
              <a:rPr lang="en-US" dirty="0"/>
              <a:t>‘circular birefringence’ is a formal description, but not an explanation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351692" y="-152400"/>
            <a:ext cx="7772400" cy="1143000"/>
          </a:xfrm>
        </p:spPr>
        <p:txBody>
          <a:bodyPr/>
          <a:lstStyle/>
          <a:p>
            <a:pPr eaLnBrk="1" hangingPunct="1"/>
            <a:r>
              <a:rPr lang="en-GB" dirty="0"/>
              <a:t>Liquid Crystal Displays (</a:t>
            </a:r>
            <a:r>
              <a:rPr lang="en-GB" dirty="0" err="1"/>
              <a:t>LCDs</a:t>
            </a:r>
            <a:r>
              <a:rPr lang="en-GB"/>
              <a:t>)</a:t>
            </a:r>
            <a:endParaRPr lang="en-GB" dirty="0"/>
          </a:p>
        </p:txBody>
      </p:sp>
      <p:pic>
        <p:nvPicPr>
          <p:cNvPr id="66563" name="Picture 7" descr="piccy2"/>
          <p:cNvPicPr>
            <a:picLocks noChangeAspect="1" noChangeArrowheads="1"/>
          </p:cNvPicPr>
          <p:nvPr/>
        </p:nvPicPr>
        <p:blipFill>
          <a:blip r:embed="rId3"/>
          <a:srcRect/>
          <a:stretch>
            <a:fillRect/>
          </a:stretch>
        </p:blipFill>
        <p:spPr bwMode="auto">
          <a:xfrm>
            <a:off x="4923692" y="4114800"/>
            <a:ext cx="3434862" cy="2063750"/>
          </a:xfrm>
          <a:prstGeom prst="rect">
            <a:avLst/>
          </a:prstGeom>
          <a:noFill/>
          <a:ln w="9525">
            <a:noFill/>
            <a:miter lim="800000"/>
            <a:headEnd/>
            <a:tailEnd/>
          </a:ln>
        </p:spPr>
      </p:pic>
      <p:pic>
        <p:nvPicPr>
          <p:cNvPr id="66564" name="Picture 8" descr="piccles"/>
          <p:cNvPicPr>
            <a:picLocks noChangeAspect="1" noChangeArrowheads="1"/>
          </p:cNvPicPr>
          <p:nvPr/>
        </p:nvPicPr>
        <p:blipFill>
          <a:blip r:embed="rId4"/>
          <a:srcRect/>
          <a:stretch>
            <a:fillRect/>
          </a:stretch>
        </p:blipFill>
        <p:spPr bwMode="auto">
          <a:xfrm>
            <a:off x="4290646" y="990600"/>
            <a:ext cx="4103077" cy="2027238"/>
          </a:xfrm>
          <a:prstGeom prst="rect">
            <a:avLst/>
          </a:prstGeom>
          <a:noFill/>
          <a:ln w="9525">
            <a:noFill/>
            <a:miter lim="800000"/>
            <a:headEnd/>
            <a:tailEnd/>
          </a:ln>
        </p:spPr>
      </p:pic>
      <p:grpSp>
        <p:nvGrpSpPr>
          <p:cNvPr id="2" name="Group 16"/>
          <p:cNvGrpSpPr>
            <a:grpSpLocks/>
          </p:cNvGrpSpPr>
          <p:nvPr/>
        </p:nvGrpSpPr>
        <p:grpSpPr bwMode="auto">
          <a:xfrm>
            <a:off x="1617784" y="2362200"/>
            <a:ext cx="1477108" cy="2286000"/>
            <a:chOff x="3888" y="1296"/>
            <a:chExt cx="1008" cy="1440"/>
          </a:xfrm>
        </p:grpSpPr>
        <p:sp>
          <p:nvSpPr>
            <p:cNvPr id="66579" name="Rectangle 9"/>
            <p:cNvSpPr>
              <a:spLocks noChangeArrowheads="1"/>
            </p:cNvSpPr>
            <p:nvPr/>
          </p:nvSpPr>
          <p:spPr bwMode="auto">
            <a:xfrm>
              <a:off x="3888" y="1296"/>
              <a:ext cx="144" cy="1440"/>
            </a:xfrm>
            <a:prstGeom prst="rect">
              <a:avLst/>
            </a:prstGeom>
            <a:solidFill>
              <a:schemeClr val="accent2"/>
            </a:solidFill>
            <a:ln w="9525">
              <a:noFill/>
              <a:miter lim="800000"/>
              <a:headEnd/>
              <a:tailEnd/>
            </a:ln>
          </p:spPr>
          <p:txBody>
            <a:bodyPr wrap="none" anchor="ctr">
              <a:prstTxWarp prst="textNoShape">
                <a:avLst/>
              </a:prstTxWarp>
            </a:bodyPr>
            <a:lstStyle/>
            <a:p>
              <a:endParaRPr lang="en-GB"/>
            </a:p>
          </p:txBody>
        </p:sp>
        <p:sp>
          <p:nvSpPr>
            <p:cNvPr id="66580" name="Rectangle 10"/>
            <p:cNvSpPr>
              <a:spLocks noChangeArrowheads="1"/>
            </p:cNvSpPr>
            <p:nvPr/>
          </p:nvSpPr>
          <p:spPr bwMode="auto">
            <a:xfrm>
              <a:off x="4032" y="1296"/>
              <a:ext cx="144" cy="1440"/>
            </a:xfrm>
            <a:prstGeom prst="rect">
              <a:avLst/>
            </a:prstGeom>
            <a:solidFill>
              <a:srgbClr val="C0C0C0"/>
            </a:solidFill>
            <a:ln w="9525">
              <a:noFill/>
              <a:miter lim="800000"/>
              <a:headEnd/>
              <a:tailEnd/>
            </a:ln>
          </p:spPr>
          <p:txBody>
            <a:bodyPr wrap="none" anchor="ctr">
              <a:prstTxWarp prst="textNoShape">
                <a:avLst/>
              </a:prstTxWarp>
            </a:bodyPr>
            <a:lstStyle/>
            <a:p>
              <a:endParaRPr lang="en-GB"/>
            </a:p>
          </p:txBody>
        </p:sp>
        <p:sp>
          <p:nvSpPr>
            <p:cNvPr id="66581" name="Rectangle 11"/>
            <p:cNvSpPr>
              <a:spLocks noChangeArrowheads="1"/>
            </p:cNvSpPr>
            <p:nvPr/>
          </p:nvSpPr>
          <p:spPr bwMode="auto">
            <a:xfrm>
              <a:off x="4176" y="1296"/>
              <a:ext cx="144" cy="1440"/>
            </a:xfrm>
            <a:prstGeom prst="rect">
              <a:avLst/>
            </a:prstGeom>
            <a:solidFill>
              <a:schemeClr val="folHlink"/>
            </a:solidFill>
            <a:ln w="9525">
              <a:noFill/>
              <a:miter lim="800000"/>
              <a:headEnd/>
              <a:tailEnd/>
            </a:ln>
          </p:spPr>
          <p:txBody>
            <a:bodyPr wrap="none" anchor="ctr">
              <a:prstTxWarp prst="textNoShape">
                <a:avLst/>
              </a:prstTxWarp>
            </a:bodyPr>
            <a:lstStyle/>
            <a:p>
              <a:endParaRPr lang="en-GB"/>
            </a:p>
          </p:txBody>
        </p:sp>
        <p:sp>
          <p:nvSpPr>
            <p:cNvPr id="66582" name="Rectangle 12"/>
            <p:cNvSpPr>
              <a:spLocks noChangeArrowheads="1"/>
            </p:cNvSpPr>
            <p:nvPr/>
          </p:nvSpPr>
          <p:spPr bwMode="auto">
            <a:xfrm>
              <a:off x="4320" y="1296"/>
              <a:ext cx="144" cy="1440"/>
            </a:xfrm>
            <a:prstGeom prst="rect">
              <a:avLst/>
            </a:prstGeom>
            <a:solidFill>
              <a:schemeClr val="accent1"/>
            </a:solidFill>
            <a:ln w="9525">
              <a:noFill/>
              <a:miter lim="800000"/>
              <a:headEnd/>
              <a:tailEnd/>
            </a:ln>
          </p:spPr>
          <p:txBody>
            <a:bodyPr wrap="none" anchor="ctr">
              <a:prstTxWarp prst="textNoShape">
                <a:avLst/>
              </a:prstTxWarp>
            </a:bodyPr>
            <a:lstStyle/>
            <a:p>
              <a:endParaRPr lang="en-GB"/>
            </a:p>
          </p:txBody>
        </p:sp>
        <p:sp>
          <p:nvSpPr>
            <p:cNvPr id="66583" name="Rectangle 13"/>
            <p:cNvSpPr>
              <a:spLocks noChangeArrowheads="1"/>
            </p:cNvSpPr>
            <p:nvPr/>
          </p:nvSpPr>
          <p:spPr bwMode="auto">
            <a:xfrm>
              <a:off x="4464" y="1296"/>
              <a:ext cx="144" cy="1440"/>
            </a:xfrm>
            <a:prstGeom prst="rect">
              <a:avLst/>
            </a:prstGeom>
            <a:solidFill>
              <a:schemeClr val="folHlink"/>
            </a:solidFill>
            <a:ln w="9525">
              <a:noFill/>
              <a:miter lim="800000"/>
              <a:headEnd/>
              <a:tailEnd/>
            </a:ln>
          </p:spPr>
          <p:txBody>
            <a:bodyPr wrap="none" anchor="ctr">
              <a:prstTxWarp prst="textNoShape">
                <a:avLst/>
              </a:prstTxWarp>
            </a:bodyPr>
            <a:lstStyle/>
            <a:p>
              <a:endParaRPr lang="en-GB"/>
            </a:p>
          </p:txBody>
        </p:sp>
        <p:sp>
          <p:nvSpPr>
            <p:cNvPr id="66584" name="Rectangle 14"/>
            <p:cNvSpPr>
              <a:spLocks noChangeArrowheads="1"/>
            </p:cNvSpPr>
            <p:nvPr/>
          </p:nvSpPr>
          <p:spPr bwMode="auto">
            <a:xfrm>
              <a:off x="4608" y="1296"/>
              <a:ext cx="144" cy="1440"/>
            </a:xfrm>
            <a:prstGeom prst="rect">
              <a:avLst/>
            </a:prstGeom>
            <a:solidFill>
              <a:srgbClr val="C0C0C0"/>
            </a:solidFill>
            <a:ln w="9525">
              <a:noFill/>
              <a:miter lim="800000"/>
              <a:headEnd/>
              <a:tailEnd/>
            </a:ln>
          </p:spPr>
          <p:txBody>
            <a:bodyPr wrap="none" anchor="ctr">
              <a:prstTxWarp prst="textNoShape">
                <a:avLst/>
              </a:prstTxWarp>
            </a:bodyPr>
            <a:lstStyle/>
            <a:p>
              <a:endParaRPr lang="en-GB"/>
            </a:p>
          </p:txBody>
        </p:sp>
        <p:sp>
          <p:nvSpPr>
            <p:cNvPr id="66585" name="Rectangle 15"/>
            <p:cNvSpPr>
              <a:spLocks noChangeArrowheads="1"/>
            </p:cNvSpPr>
            <p:nvPr/>
          </p:nvSpPr>
          <p:spPr bwMode="auto">
            <a:xfrm>
              <a:off x="4752" y="1296"/>
              <a:ext cx="144" cy="1440"/>
            </a:xfrm>
            <a:prstGeom prst="rect">
              <a:avLst/>
            </a:prstGeom>
            <a:solidFill>
              <a:schemeClr val="accent2"/>
            </a:solidFill>
            <a:ln w="9525">
              <a:noFill/>
              <a:miter lim="800000"/>
              <a:headEnd/>
              <a:tailEnd/>
            </a:ln>
          </p:spPr>
          <p:txBody>
            <a:bodyPr wrap="none" anchor="ctr">
              <a:prstTxWarp prst="textNoShape">
                <a:avLst/>
              </a:prstTxWarp>
            </a:bodyPr>
            <a:lstStyle/>
            <a:p>
              <a:endParaRPr lang="en-GB"/>
            </a:p>
          </p:txBody>
        </p:sp>
      </p:grpSp>
      <p:sp>
        <p:nvSpPr>
          <p:cNvPr id="66566" name="Text Box 17"/>
          <p:cNvSpPr txBox="1">
            <a:spLocks noChangeArrowheads="1"/>
          </p:cNvSpPr>
          <p:nvPr/>
        </p:nvSpPr>
        <p:spPr bwMode="auto">
          <a:xfrm>
            <a:off x="0" y="4648201"/>
            <a:ext cx="2128236" cy="369332"/>
          </a:xfrm>
          <a:prstGeom prst="rect">
            <a:avLst/>
          </a:prstGeom>
          <a:noFill/>
          <a:ln w="9525">
            <a:noFill/>
            <a:miter lim="800000"/>
            <a:headEnd/>
            <a:tailEnd/>
          </a:ln>
        </p:spPr>
        <p:txBody>
          <a:bodyPr wrap="square">
            <a:prstTxWarp prst="textNoShape">
              <a:avLst/>
            </a:prstTxWarp>
            <a:spAutoFit/>
          </a:bodyPr>
          <a:lstStyle/>
          <a:p>
            <a:r>
              <a:rPr lang="en-US" dirty="0"/>
              <a:t>(</a:t>
            </a:r>
            <a:r>
              <a:rPr lang="en-US" dirty="0" err="1"/>
              <a:t>Xed)Polarizers</a:t>
            </a:r>
            <a:endParaRPr lang="en-US" dirty="0"/>
          </a:p>
        </p:txBody>
      </p:sp>
      <p:sp>
        <p:nvSpPr>
          <p:cNvPr id="66567" name="Text Box 18"/>
          <p:cNvSpPr txBox="1">
            <a:spLocks noChangeArrowheads="1"/>
          </p:cNvSpPr>
          <p:nvPr/>
        </p:nvSpPr>
        <p:spPr bwMode="auto">
          <a:xfrm>
            <a:off x="1170008" y="5334001"/>
            <a:ext cx="3146384" cy="646331"/>
          </a:xfrm>
          <a:prstGeom prst="rect">
            <a:avLst/>
          </a:prstGeom>
          <a:noFill/>
          <a:ln w="9525">
            <a:noFill/>
            <a:miter lim="800000"/>
            <a:headEnd/>
            <a:tailEnd/>
          </a:ln>
        </p:spPr>
        <p:txBody>
          <a:bodyPr wrap="square">
            <a:prstTxWarp prst="textNoShape">
              <a:avLst/>
            </a:prstTxWarp>
            <a:spAutoFit/>
          </a:bodyPr>
          <a:lstStyle/>
          <a:p>
            <a:r>
              <a:rPr lang="en-US" dirty="0"/>
              <a:t>Transparent Electrodes with </a:t>
            </a:r>
          </a:p>
          <a:p>
            <a:r>
              <a:rPr lang="en-US" dirty="0"/>
              <a:t>alignment layers</a:t>
            </a:r>
          </a:p>
        </p:txBody>
      </p:sp>
      <p:sp>
        <p:nvSpPr>
          <p:cNvPr id="66568" name="Text Box 19"/>
          <p:cNvSpPr txBox="1">
            <a:spLocks noChangeArrowheads="1"/>
          </p:cNvSpPr>
          <p:nvPr/>
        </p:nvSpPr>
        <p:spPr bwMode="auto">
          <a:xfrm>
            <a:off x="351693" y="3048000"/>
            <a:ext cx="889489" cy="369332"/>
          </a:xfrm>
          <a:prstGeom prst="rect">
            <a:avLst/>
          </a:prstGeom>
          <a:noFill/>
          <a:ln w="9525">
            <a:noFill/>
            <a:miter lim="800000"/>
            <a:headEnd/>
            <a:tailEnd/>
          </a:ln>
        </p:spPr>
        <p:txBody>
          <a:bodyPr wrap="square">
            <a:prstTxWarp prst="textNoShape">
              <a:avLst/>
            </a:prstTxWarp>
            <a:spAutoFit/>
          </a:bodyPr>
          <a:lstStyle/>
          <a:p>
            <a:r>
              <a:rPr lang="en-US"/>
              <a:t>Glass</a:t>
            </a:r>
          </a:p>
        </p:txBody>
      </p:sp>
      <p:sp>
        <p:nvSpPr>
          <p:cNvPr id="66569" name="Text Box 20"/>
          <p:cNvSpPr txBox="1">
            <a:spLocks noChangeArrowheads="1"/>
          </p:cNvSpPr>
          <p:nvPr/>
        </p:nvSpPr>
        <p:spPr bwMode="auto">
          <a:xfrm>
            <a:off x="1195754" y="1143001"/>
            <a:ext cx="1709422" cy="369332"/>
          </a:xfrm>
          <a:prstGeom prst="rect">
            <a:avLst/>
          </a:prstGeom>
          <a:noFill/>
          <a:ln w="9525">
            <a:noFill/>
            <a:miter lim="800000"/>
            <a:headEnd/>
            <a:tailEnd/>
          </a:ln>
        </p:spPr>
        <p:txBody>
          <a:bodyPr wrap="none">
            <a:prstTxWarp prst="textNoShape">
              <a:avLst/>
            </a:prstTxWarp>
            <a:spAutoFit/>
          </a:bodyPr>
          <a:lstStyle/>
          <a:p>
            <a:r>
              <a:rPr lang="en-US" dirty="0" err="1"/>
              <a:t>Nematic</a:t>
            </a:r>
            <a:r>
              <a:rPr lang="en-US" dirty="0"/>
              <a:t> LC fluid</a:t>
            </a:r>
          </a:p>
        </p:txBody>
      </p:sp>
      <p:sp>
        <p:nvSpPr>
          <p:cNvPr id="66570" name="Line 21"/>
          <p:cNvSpPr>
            <a:spLocks noChangeShapeType="1"/>
          </p:cNvSpPr>
          <p:nvPr/>
        </p:nvSpPr>
        <p:spPr bwMode="auto">
          <a:xfrm>
            <a:off x="2110154" y="1676400"/>
            <a:ext cx="211015" cy="1295400"/>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GB"/>
          </a:p>
        </p:txBody>
      </p:sp>
      <p:sp>
        <p:nvSpPr>
          <p:cNvPr id="66571" name="Line 22"/>
          <p:cNvSpPr>
            <a:spLocks noChangeShapeType="1"/>
          </p:cNvSpPr>
          <p:nvPr/>
        </p:nvSpPr>
        <p:spPr bwMode="auto">
          <a:xfrm flipH="1" flipV="1">
            <a:off x="2602523" y="4114800"/>
            <a:ext cx="70338" cy="1295400"/>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GB"/>
          </a:p>
        </p:txBody>
      </p:sp>
      <p:sp>
        <p:nvSpPr>
          <p:cNvPr id="66572" name="Line 23"/>
          <p:cNvSpPr>
            <a:spLocks noChangeShapeType="1"/>
          </p:cNvSpPr>
          <p:nvPr/>
        </p:nvSpPr>
        <p:spPr bwMode="auto">
          <a:xfrm flipH="1" flipV="1">
            <a:off x="2110154" y="4267200"/>
            <a:ext cx="562708" cy="1143000"/>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GB"/>
          </a:p>
        </p:txBody>
      </p:sp>
      <p:sp>
        <p:nvSpPr>
          <p:cNvPr id="66573" name="Line 24"/>
          <p:cNvSpPr>
            <a:spLocks noChangeShapeType="1"/>
          </p:cNvSpPr>
          <p:nvPr/>
        </p:nvSpPr>
        <p:spPr bwMode="auto">
          <a:xfrm>
            <a:off x="1195754" y="3276600"/>
            <a:ext cx="1547446" cy="0"/>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GB"/>
          </a:p>
        </p:txBody>
      </p:sp>
      <p:sp>
        <p:nvSpPr>
          <p:cNvPr id="66574" name="Line 25"/>
          <p:cNvSpPr>
            <a:spLocks noChangeShapeType="1"/>
          </p:cNvSpPr>
          <p:nvPr/>
        </p:nvSpPr>
        <p:spPr bwMode="auto">
          <a:xfrm>
            <a:off x="1195754" y="3276600"/>
            <a:ext cx="703385" cy="457200"/>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GB"/>
          </a:p>
        </p:txBody>
      </p:sp>
      <p:sp>
        <p:nvSpPr>
          <p:cNvPr id="66575" name="Line 26"/>
          <p:cNvSpPr>
            <a:spLocks noChangeShapeType="1"/>
          </p:cNvSpPr>
          <p:nvPr/>
        </p:nvSpPr>
        <p:spPr bwMode="auto">
          <a:xfrm flipV="1">
            <a:off x="773723" y="3505200"/>
            <a:ext cx="2180492" cy="990600"/>
          </a:xfrm>
          <a:prstGeom prst="line">
            <a:avLst/>
          </a:prstGeom>
          <a:noFill/>
          <a:ln w="25400">
            <a:solidFill>
              <a:schemeClr val="accent1"/>
            </a:solidFill>
            <a:round/>
            <a:headEnd/>
            <a:tailEnd type="triangle" w="med" len="med"/>
          </a:ln>
        </p:spPr>
        <p:txBody>
          <a:bodyPr wrap="none" anchor="ctr">
            <a:prstTxWarp prst="textNoShape">
              <a:avLst/>
            </a:prstTxWarp>
          </a:bodyPr>
          <a:lstStyle/>
          <a:p>
            <a:endParaRPr lang="en-GB"/>
          </a:p>
        </p:txBody>
      </p:sp>
      <p:sp>
        <p:nvSpPr>
          <p:cNvPr id="66576" name="Line 27"/>
          <p:cNvSpPr>
            <a:spLocks noChangeShapeType="1"/>
          </p:cNvSpPr>
          <p:nvPr/>
        </p:nvSpPr>
        <p:spPr bwMode="auto">
          <a:xfrm flipV="1">
            <a:off x="773723" y="4343400"/>
            <a:ext cx="914400" cy="152400"/>
          </a:xfrm>
          <a:prstGeom prst="line">
            <a:avLst/>
          </a:prstGeom>
          <a:noFill/>
          <a:ln w="25400">
            <a:solidFill>
              <a:schemeClr val="accent1"/>
            </a:solidFill>
            <a:round/>
            <a:headEnd/>
            <a:tailEnd type="triangle" w="med" len="med"/>
          </a:ln>
        </p:spPr>
        <p:txBody>
          <a:bodyPr wrap="none" anchor="ctr">
            <a:prstTxWarp prst="textNoShape">
              <a:avLst/>
            </a:prstTxWarp>
          </a:bodyPr>
          <a:lstStyle/>
          <a:p>
            <a:endParaRPr lang="en-GB"/>
          </a:p>
        </p:txBody>
      </p:sp>
      <p:sp>
        <p:nvSpPr>
          <p:cNvPr id="66577" name="Text Box 28"/>
          <p:cNvSpPr txBox="1">
            <a:spLocks noChangeArrowheads="1"/>
          </p:cNvSpPr>
          <p:nvPr/>
        </p:nvSpPr>
        <p:spPr bwMode="auto">
          <a:xfrm>
            <a:off x="4586850" y="2814935"/>
            <a:ext cx="4070345" cy="1477328"/>
          </a:xfrm>
          <a:prstGeom prst="rect">
            <a:avLst/>
          </a:prstGeom>
          <a:noFill/>
          <a:ln w="9525">
            <a:noFill/>
            <a:miter lim="800000"/>
            <a:headEnd/>
            <a:tailEnd/>
          </a:ln>
        </p:spPr>
        <p:txBody>
          <a:bodyPr wrap="none">
            <a:prstTxWarp prst="textNoShape">
              <a:avLst/>
            </a:prstTxWarp>
            <a:spAutoFit/>
          </a:bodyPr>
          <a:lstStyle/>
          <a:p>
            <a:r>
              <a:rPr lang="en-US" dirty="0">
                <a:solidFill>
                  <a:schemeClr val="accent2"/>
                </a:solidFill>
              </a:rPr>
              <a:t>Twisted </a:t>
            </a:r>
            <a:r>
              <a:rPr lang="en-US" dirty="0" err="1">
                <a:solidFill>
                  <a:schemeClr val="accent2"/>
                </a:solidFill>
              </a:rPr>
              <a:t>nematic</a:t>
            </a:r>
            <a:r>
              <a:rPr lang="en-US" dirty="0">
                <a:solidFill>
                  <a:schemeClr val="accent2"/>
                </a:solidFill>
              </a:rPr>
              <a:t> display</a:t>
            </a:r>
          </a:p>
          <a:p>
            <a:r>
              <a:rPr lang="en-US" dirty="0" err="1"/>
              <a:t>Birefringent</a:t>
            </a:r>
            <a:r>
              <a:rPr lang="en-US" dirty="0"/>
              <a:t> fluid with twisted optical axis</a:t>
            </a:r>
          </a:p>
          <a:p>
            <a:r>
              <a:rPr lang="en-US" dirty="0"/>
              <a:t>Linear </a:t>
            </a:r>
            <a:r>
              <a:rPr lang="en-US" dirty="0" err="1"/>
              <a:t>polarisation</a:t>
            </a:r>
            <a:r>
              <a:rPr lang="en-US" dirty="0"/>
              <a:t> follows twist</a:t>
            </a:r>
          </a:p>
          <a:p>
            <a:r>
              <a:rPr lang="en-US" dirty="0"/>
              <a:t>Assuming </a:t>
            </a:r>
            <a:r>
              <a:rPr lang="en-US" dirty="0" err="1"/>
              <a:t>d</a:t>
            </a:r>
            <a:r>
              <a:rPr lang="en-US" dirty="0"/>
              <a:t> &gt;&gt; </a:t>
            </a:r>
            <a:r>
              <a:rPr lang="en-US" dirty="0" err="1">
                <a:latin typeface="Symbol" charset="2"/>
                <a:cs typeface="Symbol" charset="2"/>
              </a:rPr>
              <a:t>l</a:t>
            </a:r>
            <a:endParaRPr lang="en-US" dirty="0">
              <a:latin typeface="Symbol" charset="2"/>
              <a:cs typeface="Symbol" charset="2"/>
            </a:endParaRPr>
          </a:p>
          <a:p>
            <a:endParaRPr lang="en-US" dirty="0">
              <a:solidFill>
                <a:schemeClr val="accent2"/>
              </a:solidFill>
            </a:endParaRPr>
          </a:p>
        </p:txBody>
      </p:sp>
      <p:sp>
        <p:nvSpPr>
          <p:cNvPr id="66578" name="Text Box 29"/>
          <p:cNvSpPr txBox="1">
            <a:spLocks noChangeArrowheads="1"/>
          </p:cNvSpPr>
          <p:nvPr/>
        </p:nvSpPr>
        <p:spPr bwMode="auto">
          <a:xfrm>
            <a:off x="6119447" y="6248400"/>
            <a:ext cx="2153554" cy="338554"/>
          </a:xfrm>
          <a:prstGeom prst="rect">
            <a:avLst/>
          </a:prstGeom>
          <a:noFill/>
          <a:ln w="9525">
            <a:noFill/>
            <a:miter lim="800000"/>
            <a:headEnd/>
            <a:tailEnd/>
          </a:ln>
        </p:spPr>
        <p:txBody>
          <a:bodyPr wrap="none">
            <a:prstTxWarp prst="textNoShape">
              <a:avLst/>
            </a:prstTxWarp>
            <a:spAutoFit/>
          </a:bodyPr>
          <a:lstStyle/>
          <a:p>
            <a:r>
              <a:rPr lang="en-US" sz="1600" dirty="0"/>
              <a:t>Images from Vikuiti/3M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a:xfrm>
            <a:off x="773723" y="0"/>
            <a:ext cx="7772400" cy="1143000"/>
          </a:xfrm>
        </p:spPr>
        <p:txBody>
          <a:bodyPr/>
          <a:lstStyle/>
          <a:p>
            <a:pPr eaLnBrk="1" hangingPunct="1"/>
            <a:r>
              <a:rPr lang="en-GB" dirty="0"/>
              <a:t>Liquid Crystal Displays</a:t>
            </a:r>
          </a:p>
        </p:txBody>
      </p:sp>
      <p:sp>
        <p:nvSpPr>
          <p:cNvPr id="64516" name="Rectangle 3"/>
          <p:cNvSpPr>
            <a:spLocks noGrp="1" noChangeArrowheads="1"/>
          </p:cNvSpPr>
          <p:nvPr>
            <p:ph type="body" idx="1"/>
          </p:nvPr>
        </p:nvSpPr>
        <p:spPr>
          <a:xfrm>
            <a:off x="773723" y="965200"/>
            <a:ext cx="7772400" cy="3657600"/>
          </a:xfrm>
        </p:spPr>
        <p:txBody>
          <a:bodyPr/>
          <a:lstStyle/>
          <a:p>
            <a:pPr eaLnBrk="1" hangingPunct="1"/>
            <a:r>
              <a:rPr lang="en-GB" sz="2400" dirty="0" err="1"/>
              <a:t>Thermotropic</a:t>
            </a:r>
            <a:r>
              <a:rPr lang="en-GB" sz="2400" dirty="0"/>
              <a:t> </a:t>
            </a:r>
            <a:r>
              <a:rPr lang="en-GB" sz="2400" dirty="0" err="1"/>
              <a:t>nematic</a:t>
            </a:r>
            <a:r>
              <a:rPr lang="en-GB" sz="2400" dirty="0"/>
              <a:t> liquid crystals are confined between appropriate glass plates + electrodes + alignment layers</a:t>
            </a:r>
          </a:p>
          <a:p>
            <a:pPr eaLnBrk="1" hangingPunct="1"/>
            <a:r>
              <a:rPr lang="en-GB" sz="2400" dirty="0"/>
              <a:t>‘Twisted waveguide’ turns polarisation – transmission of backlight (</a:t>
            </a:r>
            <a:r>
              <a:rPr lang="en-GB" sz="2400" dirty="0">
                <a:solidFill>
                  <a:srgbClr val="3366FF"/>
                </a:solidFill>
              </a:rPr>
              <a:t>passive display</a:t>
            </a:r>
            <a:r>
              <a:rPr lang="en-GB" sz="2400" dirty="0"/>
              <a:t>)</a:t>
            </a:r>
          </a:p>
          <a:p>
            <a:pPr eaLnBrk="1" hangingPunct="1"/>
            <a:r>
              <a:rPr lang="en-GB" sz="2400" dirty="0"/>
              <a:t>Re- align director by voltage / electric field</a:t>
            </a:r>
          </a:p>
          <a:p>
            <a:pPr eaLnBrk="1" hangingPunct="1">
              <a:buNone/>
            </a:pPr>
            <a:r>
              <a:rPr lang="en-GB" sz="2400" dirty="0"/>
              <a:t> (</a:t>
            </a:r>
            <a:r>
              <a:rPr lang="en-GB" sz="2400" dirty="0" err="1">
                <a:solidFill>
                  <a:srgbClr val="FF0000"/>
                </a:solidFill>
              </a:rPr>
              <a:t>Frederiks</a:t>
            </a:r>
            <a:r>
              <a:rPr lang="en-GB" sz="2400" dirty="0">
                <a:solidFill>
                  <a:srgbClr val="FF0000"/>
                </a:solidFill>
              </a:rPr>
              <a:t> transition </a:t>
            </a:r>
            <a:r>
              <a:rPr lang="en-GB" sz="2400" dirty="0"/>
              <a:t>aka </a:t>
            </a:r>
            <a:r>
              <a:rPr lang="en-GB" sz="2400" dirty="0">
                <a:solidFill>
                  <a:srgbClr val="3366FF"/>
                </a:solidFill>
              </a:rPr>
              <a:t>‘switching’</a:t>
            </a:r>
            <a:r>
              <a:rPr lang="en-GB" sz="2400" dirty="0"/>
              <a:t>)</a:t>
            </a:r>
          </a:p>
          <a:p>
            <a:pPr eaLnBrk="1" hangingPunct="1">
              <a:buNone/>
            </a:pPr>
            <a:r>
              <a:rPr lang="en-GB" sz="2400" dirty="0"/>
              <a:t> No more turning of polarisation, no more transmission</a:t>
            </a:r>
          </a:p>
        </p:txBody>
      </p:sp>
      <p:pic>
        <p:nvPicPr>
          <p:cNvPr id="7" name="Picture 6"/>
          <p:cNvPicPr>
            <a:picLocks noChangeAspect="1"/>
          </p:cNvPicPr>
          <p:nvPr/>
        </p:nvPicPr>
        <p:blipFill>
          <a:blip r:embed="rId3"/>
          <a:srcRect t="23917" b="22481"/>
          <a:stretch>
            <a:fillRect/>
          </a:stretch>
        </p:blipFill>
        <p:spPr>
          <a:xfrm>
            <a:off x="2247704" y="4500854"/>
            <a:ext cx="4585614" cy="235714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Summary Lecture </a:t>
            </a:r>
            <a:r>
              <a:rPr lang="en-GB" dirty="0"/>
              <a:t>#</a:t>
            </a:r>
            <a:r>
              <a:rPr lang="en-US" dirty="0"/>
              <a:t>16</a:t>
            </a:r>
            <a:br>
              <a:rPr lang="en-US" dirty="0"/>
            </a:br>
            <a:r>
              <a:rPr lang="en-US" sz="3111" dirty="0">
                <a:solidFill>
                  <a:srgbClr val="FF0000"/>
                </a:solidFill>
              </a:rPr>
              <a:t>Liquid Crystals I</a:t>
            </a:r>
          </a:p>
        </p:txBody>
      </p:sp>
      <p:sp>
        <p:nvSpPr>
          <p:cNvPr id="4" name="TextBox 3"/>
          <p:cNvSpPr txBox="1"/>
          <p:nvPr/>
        </p:nvSpPr>
        <p:spPr>
          <a:xfrm>
            <a:off x="150004" y="1417638"/>
            <a:ext cx="8750156" cy="3970318"/>
          </a:xfrm>
          <a:prstGeom prst="rect">
            <a:avLst/>
          </a:prstGeom>
          <a:noFill/>
        </p:spPr>
        <p:txBody>
          <a:bodyPr wrap="square" rtlCol="0">
            <a:spAutoFit/>
          </a:bodyPr>
          <a:lstStyle/>
          <a:p>
            <a:r>
              <a:rPr lang="en-US" sz="2400" dirty="0"/>
              <a:t>* Liquid crystalline phases are liquids with some degree of order</a:t>
            </a:r>
          </a:p>
          <a:p>
            <a:r>
              <a:rPr lang="en-US" sz="2400" dirty="0"/>
              <a:t>* Thermodynamic equilibrium phases</a:t>
            </a:r>
          </a:p>
          <a:p>
            <a:r>
              <a:rPr lang="en-US" sz="2400" dirty="0"/>
              <a:t>* Type of ordering controlled by molecular shape</a:t>
            </a:r>
          </a:p>
          <a:p>
            <a:r>
              <a:rPr lang="en-US" sz="2400" dirty="0"/>
              <a:t>* Different shapes </a:t>
            </a:r>
            <a:r>
              <a:rPr lang="en-US" sz="2400" dirty="0" err="1">
                <a:sym typeface="Wingdings"/>
              </a:rPr>
              <a:t></a:t>
            </a:r>
            <a:r>
              <a:rPr lang="en-US" sz="2400" dirty="0">
                <a:sym typeface="Wingdings"/>
              </a:rPr>
              <a:t> different LC ‘families’</a:t>
            </a:r>
            <a:endParaRPr lang="en-US" sz="2400" dirty="0"/>
          </a:p>
          <a:p>
            <a:r>
              <a:rPr lang="en-US" sz="2400" dirty="0"/>
              <a:t>* ‘Molecular Engineering’ to control shape and</a:t>
            </a:r>
            <a:r>
              <a:rPr lang="en-US" sz="2400" dirty="0">
                <a:sym typeface="Wingdings"/>
              </a:rPr>
              <a:t> phases</a:t>
            </a:r>
          </a:p>
          <a:p>
            <a:r>
              <a:rPr lang="en-US" sz="2400" dirty="0">
                <a:sym typeface="Wingdings"/>
              </a:rPr>
              <a:t>* Same molecules may go through several LC phases from within its ‘family’</a:t>
            </a:r>
          </a:p>
          <a:p>
            <a:r>
              <a:rPr lang="en-US" sz="2400" dirty="0">
                <a:sym typeface="Wingdings"/>
              </a:rPr>
              <a:t>* Sliding scale of order in between proper crystal, and isotropic liquid</a:t>
            </a:r>
          </a:p>
          <a:p>
            <a:r>
              <a:rPr lang="en-US" sz="2400" dirty="0">
                <a:sym typeface="Wingdings"/>
              </a:rPr>
              <a:t>* Liquid crystal displays: Twisted waveguide, </a:t>
            </a:r>
            <a:r>
              <a:rPr lang="en-US" sz="2400" dirty="0" err="1">
                <a:sym typeface="Wingdings"/>
              </a:rPr>
              <a:t>Frederiks</a:t>
            </a:r>
            <a:r>
              <a:rPr lang="en-US" sz="2400" dirty="0">
                <a:sym typeface="Wingdings"/>
              </a:rPr>
              <a:t> transition</a:t>
            </a:r>
            <a:endParaRPr lang="en-US" sz="2400" dirty="0"/>
          </a:p>
          <a:p>
            <a:endParaRPr lang="en-US" dirty="0"/>
          </a:p>
          <a:p>
            <a:endParaRPr lang="en-US" dirty="0"/>
          </a:p>
        </p:txBody>
      </p:sp>
      <p:sp>
        <p:nvSpPr>
          <p:cNvPr id="5" name="TextBox 4"/>
          <p:cNvSpPr txBox="1"/>
          <p:nvPr/>
        </p:nvSpPr>
        <p:spPr>
          <a:xfrm>
            <a:off x="4058948" y="6030440"/>
            <a:ext cx="4627852" cy="369332"/>
          </a:xfrm>
          <a:prstGeom prst="rect">
            <a:avLst/>
          </a:prstGeom>
          <a:noFill/>
        </p:spPr>
        <p:txBody>
          <a:bodyPr wrap="none" rtlCol="0">
            <a:spAutoFit/>
          </a:bodyPr>
          <a:lstStyle/>
          <a:p>
            <a:r>
              <a:rPr lang="en-US" dirty="0"/>
              <a:t>Some of this material is covered in SCM 7.1, 7.2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89" dirty="0"/>
              <a:t>Lecture </a:t>
            </a:r>
            <a:r>
              <a:rPr lang="en-GB" sz="4889" dirty="0"/>
              <a:t>#</a:t>
            </a:r>
            <a:r>
              <a:rPr lang="en-US" sz="4889" dirty="0"/>
              <a:t>17</a:t>
            </a:r>
            <a:br>
              <a:rPr lang="en-US" dirty="0"/>
            </a:br>
            <a:r>
              <a:rPr lang="en-US" sz="2667" dirty="0"/>
              <a:t>The Maier </a:t>
            </a:r>
            <a:r>
              <a:rPr lang="en-US" sz="2667" dirty="0" err="1"/>
              <a:t>Saupe</a:t>
            </a:r>
            <a:r>
              <a:rPr lang="en-US" sz="2667" dirty="0"/>
              <a:t> lecture</a:t>
            </a:r>
          </a:p>
        </p:txBody>
      </p:sp>
      <p:sp>
        <p:nvSpPr>
          <p:cNvPr id="3" name="Content Placeholder 2"/>
          <p:cNvSpPr>
            <a:spLocks noGrp="1"/>
          </p:cNvSpPr>
          <p:nvPr>
            <p:ph idx="1"/>
          </p:nvPr>
        </p:nvSpPr>
        <p:spPr/>
        <p:txBody>
          <a:bodyPr>
            <a:normAutofit/>
          </a:bodyPr>
          <a:lstStyle/>
          <a:p>
            <a:pPr algn="ctr">
              <a:buNone/>
            </a:pPr>
            <a:r>
              <a:rPr lang="en-US" sz="2400" dirty="0">
                <a:solidFill>
                  <a:srgbClr val="FF0000"/>
                </a:solidFill>
              </a:rPr>
              <a:t>Liquid Crystals II – Theory</a:t>
            </a:r>
          </a:p>
          <a:p>
            <a:pPr>
              <a:buNone/>
            </a:pPr>
            <a:endParaRPr lang="en-US" dirty="0"/>
          </a:p>
          <a:p>
            <a:r>
              <a:rPr lang="en-US" dirty="0"/>
              <a:t>	The </a:t>
            </a:r>
            <a:r>
              <a:rPr lang="en-US" dirty="0" err="1"/>
              <a:t>Frederiks</a:t>
            </a:r>
            <a:r>
              <a:rPr lang="en-US" dirty="0"/>
              <a:t> transition</a:t>
            </a:r>
          </a:p>
          <a:p>
            <a:r>
              <a:rPr lang="en-GB" dirty="0"/>
              <a:t>Quantifying </a:t>
            </a:r>
            <a:r>
              <a:rPr lang="en-GB" dirty="0" err="1"/>
              <a:t>nematic</a:t>
            </a:r>
            <a:r>
              <a:rPr lang="en-GB" dirty="0"/>
              <a:t> order: Order parameter</a:t>
            </a:r>
          </a:p>
          <a:p>
            <a:r>
              <a:rPr lang="en-US" dirty="0"/>
              <a:t>Maier </a:t>
            </a:r>
            <a:r>
              <a:rPr lang="en-US" dirty="0" err="1"/>
              <a:t>Saupe</a:t>
            </a:r>
            <a:r>
              <a:rPr lang="en-US" dirty="0"/>
              <a:t> theory of </a:t>
            </a:r>
            <a:r>
              <a:rPr lang="en-US" dirty="0" err="1"/>
              <a:t>nematic</a:t>
            </a:r>
            <a:r>
              <a:rPr lang="en-US" dirty="0"/>
              <a:t> phase</a:t>
            </a:r>
          </a:p>
          <a:p>
            <a:pPr>
              <a:buNone/>
            </a:pPr>
            <a:r>
              <a:rPr lang="en-US" dirty="0"/>
              <a:t>	</a:t>
            </a:r>
          </a:p>
          <a:p>
            <a:pPr>
              <a:buNone/>
            </a:pPr>
            <a:endParaRPr lang="en-US" dirty="0"/>
          </a:p>
          <a:p>
            <a:pPr>
              <a:buNone/>
            </a:pP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385" y="228600"/>
            <a:ext cx="7772400" cy="1143000"/>
          </a:xfrm>
        </p:spPr>
        <p:txBody>
          <a:bodyPr/>
          <a:lstStyle/>
          <a:p>
            <a:r>
              <a:rPr lang="en-US" dirty="0" err="1"/>
              <a:t>Frederiks</a:t>
            </a:r>
            <a:r>
              <a:rPr lang="en-US" dirty="0"/>
              <a:t> transition</a:t>
            </a:r>
          </a:p>
        </p:txBody>
      </p:sp>
      <p:sp>
        <p:nvSpPr>
          <p:cNvPr id="3" name="Content Placeholder 2"/>
          <p:cNvSpPr>
            <a:spLocks noGrp="1"/>
          </p:cNvSpPr>
          <p:nvPr>
            <p:ph idx="1"/>
          </p:nvPr>
        </p:nvSpPr>
        <p:spPr>
          <a:xfrm>
            <a:off x="562708" y="1295400"/>
            <a:ext cx="7772400" cy="4114800"/>
          </a:xfrm>
        </p:spPr>
        <p:txBody>
          <a:bodyPr/>
          <a:lstStyle/>
          <a:p>
            <a:r>
              <a:rPr lang="en-US" sz="2400" dirty="0"/>
              <a:t>Voltage- driven director re- alignment in LC cell</a:t>
            </a:r>
          </a:p>
          <a:p>
            <a:r>
              <a:rPr lang="en-US" sz="2400" dirty="0"/>
              <a:t>Essential for LCD technology</a:t>
            </a:r>
          </a:p>
        </p:txBody>
      </p:sp>
      <p:sp>
        <p:nvSpPr>
          <p:cNvPr id="5" name="TextBox 4"/>
          <p:cNvSpPr txBox="1"/>
          <p:nvPr/>
        </p:nvSpPr>
        <p:spPr>
          <a:xfrm>
            <a:off x="703385" y="5562601"/>
            <a:ext cx="3635375" cy="1015663"/>
          </a:xfrm>
          <a:prstGeom prst="rect">
            <a:avLst/>
          </a:prstGeom>
          <a:noFill/>
        </p:spPr>
        <p:txBody>
          <a:bodyPr wrap="none" rtlCol="0">
            <a:spAutoFit/>
          </a:bodyPr>
          <a:lstStyle/>
          <a:p>
            <a:r>
              <a:rPr lang="en-US" sz="2000" dirty="0"/>
              <a:t>Zero V: ‘twisted waveguide’</a:t>
            </a:r>
          </a:p>
          <a:p>
            <a:r>
              <a:rPr lang="en-US" sz="2000" dirty="0"/>
              <a:t>Director in plane</a:t>
            </a:r>
          </a:p>
          <a:p>
            <a:r>
              <a:rPr lang="en-US" sz="2000" dirty="0"/>
              <a:t>Turns </a:t>
            </a:r>
            <a:r>
              <a:rPr lang="en-US" sz="2000" dirty="0" err="1"/>
              <a:t>polarisation</a:t>
            </a:r>
            <a:r>
              <a:rPr lang="en-US" sz="2000" dirty="0"/>
              <a:t>, light transmits</a:t>
            </a:r>
          </a:p>
        </p:txBody>
      </p:sp>
      <p:sp>
        <p:nvSpPr>
          <p:cNvPr id="6" name="TextBox 5"/>
          <p:cNvSpPr txBox="1"/>
          <p:nvPr/>
        </p:nvSpPr>
        <p:spPr>
          <a:xfrm>
            <a:off x="4592440" y="5486401"/>
            <a:ext cx="4643644" cy="1323439"/>
          </a:xfrm>
          <a:prstGeom prst="rect">
            <a:avLst/>
          </a:prstGeom>
          <a:noFill/>
        </p:spPr>
        <p:txBody>
          <a:bodyPr wrap="none" rtlCol="0">
            <a:spAutoFit/>
          </a:bodyPr>
          <a:lstStyle/>
          <a:p>
            <a:r>
              <a:rPr lang="en-US" sz="2000" dirty="0"/>
              <a:t>V &gt; </a:t>
            </a:r>
            <a:r>
              <a:rPr lang="en-US" sz="2000" dirty="0" err="1"/>
              <a:t>V</a:t>
            </a:r>
            <a:r>
              <a:rPr lang="en-US" sz="2000" baseline="-25000" dirty="0" err="1"/>
              <a:t>crit</a:t>
            </a:r>
            <a:r>
              <a:rPr lang="en-US" sz="2000" dirty="0"/>
              <a:t>:</a:t>
            </a:r>
          </a:p>
          <a:p>
            <a:r>
              <a:rPr lang="en-US" sz="2000" dirty="0"/>
              <a:t>Director aligns // field, orthogonal to plane</a:t>
            </a:r>
          </a:p>
          <a:p>
            <a:r>
              <a:rPr lang="en-US" sz="2000" dirty="0"/>
              <a:t>No more twist, no change of </a:t>
            </a:r>
            <a:r>
              <a:rPr lang="en-US" sz="2000" dirty="0" err="1"/>
              <a:t>polarisation</a:t>
            </a:r>
            <a:endParaRPr lang="en-US" sz="2000" dirty="0"/>
          </a:p>
          <a:p>
            <a:r>
              <a:rPr lang="en-US" sz="2000" dirty="0"/>
              <a:t>Light blocked</a:t>
            </a:r>
          </a:p>
        </p:txBody>
      </p:sp>
      <p:pic>
        <p:nvPicPr>
          <p:cNvPr id="7" name="Picture 6"/>
          <p:cNvPicPr>
            <a:picLocks noChangeAspect="1"/>
          </p:cNvPicPr>
          <p:nvPr/>
        </p:nvPicPr>
        <p:blipFill>
          <a:blip r:embed="rId2"/>
          <a:srcRect t="23917" b="22481"/>
          <a:stretch>
            <a:fillRect/>
          </a:stretch>
        </p:blipFill>
        <p:spPr>
          <a:xfrm>
            <a:off x="1758462" y="2438400"/>
            <a:ext cx="5781367" cy="29718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046" y="0"/>
            <a:ext cx="7772400" cy="1143000"/>
          </a:xfrm>
        </p:spPr>
        <p:txBody>
          <a:bodyPr/>
          <a:lstStyle/>
          <a:p>
            <a:r>
              <a:rPr lang="en-US" dirty="0" err="1"/>
              <a:t>Energetics</a:t>
            </a:r>
            <a:r>
              <a:rPr lang="en-US" dirty="0"/>
              <a:t> of F- transition</a:t>
            </a:r>
          </a:p>
        </p:txBody>
      </p:sp>
      <p:sp>
        <p:nvSpPr>
          <p:cNvPr id="3" name="Content Placeholder 2"/>
          <p:cNvSpPr>
            <a:spLocks noGrp="1"/>
          </p:cNvSpPr>
          <p:nvPr>
            <p:ph idx="1"/>
          </p:nvPr>
        </p:nvSpPr>
        <p:spPr>
          <a:xfrm>
            <a:off x="0" y="533400"/>
            <a:ext cx="8651631" cy="4114800"/>
          </a:xfrm>
        </p:spPr>
        <p:txBody>
          <a:bodyPr/>
          <a:lstStyle/>
          <a:p>
            <a:endParaRPr lang="en-US" dirty="0"/>
          </a:p>
          <a:p>
            <a:r>
              <a:rPr lang="en-US" dirty="0"/>
              <a:t>Elastic energy (</a:t>
            </a:r>
            <a:r>
              <a:rPr lang="en-US" dirty="0" err="1"/>
              <a:t>F</a:t>
            </a:r>
            <a:r>
              <a:rPr lang="en-US" baseline="-25000" dirty="0" err="1"/>
              <a:t>el</a:t>
            </a:r>
            <a:r>
              <a:rPr lang="en-US" dirty="0"/>
              <a:t>) increased due to bend, twist, and splay</a:t>
            </a:r>
          </a:p>
          <a:p>
            <a:pPr>
              <a:buNone/>
            </a:pPr>
            <a:r>
              <a:rPr lang="en-US" dirty="0"/>
              <a:t>	</a:t>
            </a:r>
            <a:r>
              <a:rPr lang="en-US" sz="2400" dirty="0"/>
              <a:t>Director needs to stick flat to interfacial alignment layer, distorted pattern within cell</a:t>
            </a:r>
          </a:p>
          <a:p>
            <a:pPr>
              <a:buNone/>
            </a:pPr>
            <a:endParaRPr lang="en-US" sz="1200" dirty="0"/>
          </a:p>
          <a:p>
            <a:r>
              <a:rPr lang="en-US" dirty="0"/>
              <a:t>Electric Energy (</a:t>
            </a:r>
            <a:r>
              <a:rPr lang="en-US" dirty="0" err="1"/>
              <a:t>F</a:t>
            </a:r>
            <a:r>
              <a:rPr lang="en-US" baseline="-25000" dirty="0" err="1"/>
              <a:t>field</a:t>
            </a:r>
            <a:r>
              <a:rPr lang="en-US" dirty="0"/>
              <a:t>) reduced by </a:t>
            </a:r>
            <a:r>
              <a:rPr lang="en-US" b="1" dirty="0" err="1"/>
              <a:t>n</a:t>
            </a:r>
            <a:r>
              <a:rPr lang="en-US" dirty="0"/>
              <a:t> // </a:t>
            </a:r>
            <a:r>
              <a:rPr lang="en-US" b="1" dirty="0"/>
              <a:t>E</a:t>
            </a:r>
            <a:r>
              <a:rPr lang="en-US" dirty="0"/>
              <a:t> field:</a:t>
            </a:r>
          </a:p>
          <a:p>
            <a:pPr>
              <a:buNone/>
            </a:pPr>
            <a:r>
              <a:rPr lang="en-US" dirty="0"/>
              <a:t> </a:t>
            </a:r>
            <a:r>
              <a:rPr lang="en-US" sz="2400" dirty="0"/>
              <a:t>LC Dielectric constant is anisotropic, larger // director</a:t>
            </a:r>
          </a:p>
          <a:p>
            <a:pPr>
              <a:buNone/>
            </a:pPr>
            <a:endParaRPr lang="en-US" sz="2400" dirty="0"/>
          </a:p>
        </p:txBody>
      </p:sp>
      <p:pic>
        <p:nvPicPr>
          <p:cNvPr id="5" name="Picture 4"/>
          <p:cNvPicPr>
            <a:picLocks noChangeAspect="1"/>
          </p:cNvPicPr>
          <p:nvPr/>
        </p:nvPicPr>
        <p:blipFill>
          <a:blip r:embed="rId2"/>
          <a:srcRect l="40712"/>
          <a:stretch>
            <a:fillRect/>
          </a:stretch>
        </p:blipFill>
        <p:spPr>
          <a:xfrm rot="16200000">
            <a:off x="1546603" y="3511905"/>
            <a:ext cx="1886500" cy="3854291"/>
          </a:xfrm>
          <a:prstGeom prst="rect">
            <a:avLst/>
          </a:prstGeom>
        </p:spPr>
      </p:pic>
      <p:sp>
        <p:nvSpPr>
          <p:cNvPr id="6" name="TextBox 5"/>
          <p:cNvSpPr txBox="1"/>
          <p:nvPr/>
        </p:nvSpPr>
        <p:spPr>
          <a:xfrm>
            <a:off x="4923692" y="5029200"/>
            <a:ext cx="3348468" cy="707886"/>
          </a:xfrm>
          <a:prstGeom prst="rect">
            <a:avLst/>
          </a:prstGeom>
          <a:noFill/>
        </p:spPr>
        <p:txBody>
          <a:bodyPr wrap="none" rtlCol="0">
            <a:spAutoFit/>
          </a:bodyPr>
          <a:lstStyle/>
          <a:p>
            <a:r>
              <a:rPr lang="en-US" sz="2000" dirty="0"/>
              <a:t>From SCM, induced dipoles</a:t>
            </a:r>
          </a:p>
          <a:p>
            <a:r>
              <a:rPr lang="en-US" sz="2000" dirty="0"/>
              <a:t>shown wrong on the right side</a:t>
            </a:r>
          </a:p>
        </p:txBody>
      </p:sp>
      <p:sp>
        <p:nvSpPr>
          <p:cNvPr id="7" name="TextBox 6"/>
          <p:cNvSpPr txBox="1"/>
          <p:nvPr/>
        </p:nvSpPr>
        <p:spPr>
          <a:xfrm>
            <a:off x="844062" y="6396336"/>
            <a:ext cx="4431323" cy="369332"/>
          </a:xfrm>
          <a:prstGeom prst="rect">
            <a:avLst/>
          </a:prstGeom>
          <a:noFill/>
        </p:spPr>
        <p:txBody>
          <a:bodyPr wrap="square" rtlCol="0">
            <a:spAutoFit/>
          </a:bodyPr>
          <a:lstStyle/>
          <a:p>
            <a:r>
              <a:rPr lang="en-US" dirty="0"/>
              <a:t>Lower                Higher     Energy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046" y="0"/>
            <a:ext cx="7772400" cy="1143000"/>
          </a:xfrm>
        </p:spPr>
        <p:txBody>
          <a:bodyPr/>
          <a:lstStyle/>
          <a:p>
            <a:r>
              <a:rPr lang="en-US" dirty="0" err="1"/>
              <a:t>E</a:t>
            </a:r>
            <a:r>
              <a:rPr lang="en-US" baseline="-25000" dirty="0" err="1"/>
              <a:t>crit</a:t>
            </a:r>
            <a:r>
              <a:rPr lang="en-US" dirty="0" err="1"/>
              <a:t>/V</a:t>
            </a:r>
            <a:r>
              <a:rPr lang="en-US" baseline="-25000" dirty="0" err="1"/>
              <a:t>crit</a:t>
            </a:r>
            <a:r>
              <a:rPr lang="en-US" dirty="0"/>
              <a:t> for F- transition</a:t>
            </a:r>
          </a:p>
        </p:txBody>
      </p:sp>
      <p:graphicFrame>
        <p:nvGraphicFramePr>
          <p:cNvPr id="4" name="Content Placeholder 3"/>
          <p:cNvGraphicFramePr>
            <a:graphicFrameLocks noGrp="1" noChangeAspect="1"/>
          </p:cNvGraphicFramePr>
          <p:nvPr>
            <p:ph idx="1"/>
          </p:nvPr>
        </p:nvGraphicFramePr>
        <p:xfrm>
          <a:off x="984739" y="2133600"/>
          <a:ext cx="6409592" cy="1377950"/>
        </p:xfrm>
        <a:graphic>
          <a:graphicData uri="http://schemas.openxmlformats.org/presentationml/2006/ole">
            <mc:AlternateContent xmlns:mc="http://schemas.openxmlformats.org/markup-compatibility/2006">
              <mc:Choice xmlns:v="urn:schemas-microsoft-com:vml" Requires="v">
                <p:oleObj spid="_x0000_s55324" name="Equation" r:id="rId3" imgW="1727200" imgH="342900" progId="Equation.3">
                  <p:embed/>
                </p:oleObj>
              </mc:Choice>
              <mc:Fallback>
                <p:oleObj name="Equation" r:id="rId3" imgW="1727200" imgH="342900" progId="Equation.3">
                  <p:embed/>
                  <p:pic>
                    <p:nvPicPr>
                      <p:cNvPr id="0" name="Content Placeholder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739" y="2133600"/>
                        <a:ext cx="6409592" cy="1377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562708" y="1066800"/>
            <a:ext cx="7469161" cy="4862870"/>
          </a:xfrm>
          <a:prstGeom prst="rect">
            <a:avLst/>
          </a:prstGeom>
          <a:noFill/>
        </p:spPr>
        <p:txBody>
          <a:bodyPr wrap="none" rtlCol="0">
            <a:spAutoFit/>
          </a:bodyPr>
          <a:lstStyle/>
          <a:p>
            <a:pPr>
              <a:buNone/>
            </a:pPr>
            <a:r>
              <a:rPr lang="en-US" dirty="0"/>
              <a:t>Zero / low E: </a:t>
            </a:r>
            <a:r>
              <a:rPr lang="en-US" dirty="0" err="1"/>
              <a:t>F</a:t>
            </a:r>
            <a:r>
              <a:rPr lang="en-US" baseline="-25000" dirty="0" err="1"/>
              <a:t>tot</a:t>
            </a:r>
            <a:r>
              <a:rPr lang="en-US" dirty="0"/>
              <a:t> = </a:t>
            </a:r>
            <a:r>
              <a:rPr lang="en-US" dirty="0" err="1"/>
              <a:t>F</a:t>
            </a:r>
            <a:r>
              <a:rPr lang="en-US" baseline="-25000" dirty="0" err="1"/>
              <a:t>el</a:t>
            </a:r>
            <a:r>
              <a:rPr lang="en-US" dirty="0"/>
              <a:t> + </a:t>
            </a:r>
            <a:r>
              <a:rPr lang="en-US" dirty="0" err="1"/>
              <a:t>F</a:t>
            </a:r>
            <a:r>
              <a:rPr lang="en-US" baseline="-25000" dirty="0" err="1"/>
              <a:t>field</a:t>
            </a:r>
            <a:r>
              <a:rPr lang="en-US" dirty="0"/>
              <a:t> </a:t>
            </a:r>
            <a:r>
              <a:rPr lang="en-US" dirty="0" err="1"/>
              <a:t>minimised</a:t>
            </a:r>
            <a:r>
              <a:rPr lang="en-US" dirty="0"/>
              <a:t> by planar director</a:t>
            </a:r>
          </a:p>
          <a:p>
            <a:pPr>
              <a:buNone/>
            </a:pPr>
            <a:r>
              <a:rPr lang="en-US" dirty="0"/>
              <a:t>E exceeds </a:t>
            </a:r>
            <a:r>
              <a:rPr lang="en-US" dirty="0" err="1"/>
              <a:t>E</a:t>
            </a:r>
            <a:r>
              <a:rPr lang="en-US" baseline="-25000" dirty="0" err="1"/>
              <a:t>crit</a:t>
            </a:r>
            <a:r>
              <a:rPr lang="en-US" dirty="0"/>
              <a:t>: </a:t>
            </a:r>
            <a:r>
              <a:rPr lang="en-US" dirty="0" err="1"/>
              <a:t>F</a:t>
            </a:r>
            <a:r>
              <a:rPr lang="en-US" baseline="-25000" dirty="0" err="1"/>
              <a:t>tot</a:t>
            </a:r>
            <a:r>
              <a:rPr lang="en-US" dirty="0"/>
              <a:t> </a:t>
            </a:r>
            <a:r>
              <a:rPr lang="en-US" dirty="0" err="1"/>
              <a:t>minimised</a:t>
            </a:r>
            <a:r>
              <a:rPr lang="en-US" dirty="0"/>
              <a:t> by out- of- plane director pattern </a:t>
            </a:r>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err="1"/>
              <a:t>d</a:t>
            </a:r>
            <a:r>
              <a:rPr lang="en-US" sz="2000" dirty="0"/>
              <a:t> cell thickness, </a:t>
            </a:r>
            <a:r>
              <a:rPr lang="en-US" sz="2000" dirty="0" err="1">
                <a:latin typeface="Symbol" charset="2"/>
                <a:cs typeface="Symbol" charset="2"/>
              </a:rPr>
              <a:t>e</a:t>
            </a:r>
            <a:r>
              <a:rPr lang="en-US" sz="2000" baseline="-25000" dirty="0" err="1"/>
              <a:t>A</a:t>
            </a:r>
            <a:r>
              <a:rPr lang="en-US" sz="2000" dirty="0"/>
              <a:t> = </a:t>
            </a:r>
            <a:r>
              <a:rPr lang="en-US" sz="2000" dirty="0">
                <a:latin typeface="Symbol" charset="2"/>
                <a:cs typeface="Symbol" charset="2"/>
              </a:rPr>
              <a:t>e</a:t>
            </a:r>
            <a:r>
              <a:rPr lang="en-US" sz="2000" baseline="-25000" dirty="0"/>
              <a:t>0</a:t>
            </a:r>
            <a:r>
              <a:rPr lang="en-US" sz="2000" dirty="0">
                <a:latin typeface="Symbol" charset="2"/>
                <a:cs typeface="Symbol" charset="2"/>
              </a:rPr>
              <a:t>De</a:t>
            </a:r>
            <a:r>
              <a:rPr lang="en-US" sz="2000" dirty="0"/>
              <a:t> dielectric anisotropy, K</a:t>
            </a:r>
            <a:r>
              <a:rPr lang="en-US" sz="2000" baseline="-25000" dirty="0"/>
              <a:t>1/2/3</a:t>
            </a:r>
            <a:r>
              <a:rPr lang="en-US" sz="2000" dirty="0"/>
              <a:t>: Elastic constants</a:t>
            </a:r>
          </a:p>
          <a:p>
            <a:endParaRPr lang="en-US" sz="2000" dirty="0"/>
          </a:p>
          <a:p>
            <a:r>
              <a:rPr lang="en-US" dirty="0"/>
              <a:t>More succinct: </a:t>
            </a:r>
            <a:r>
              <a:rPr lang="en-US" dirty="0">
                <a:solidFill>
                  <a:srgbClr val="FF0000"/>
                </a:solidFill>
              </a:rPr>
              <a:t>Critical voltage</a:t>
            </a:r>
            <a:r>
              <a:rPr lang="en-US" dirty="0"/>
              <a:t>, </a:t>
            </a:r>
            <a:r>
              <a:rPr lang="en-US" dirty="0" err="1"/>
              <a:t>V</a:t>
            </a:r>
            <a:r>
              <a:rPr lang="en-US" baseline="-25000" dirty="0" err="1"/>
              <a:t>crit</a:t>
            </a:r>
            <a:r>
              <a:rPr lang="en-US" dirty="0"/>
              <a:t> = </a:t>
            </a:r>
            <a:r>
              <a:rPr lang="en-US" dirty="0" err="1"/>
              <a:t>E</a:t>
            </a:r>
            <a:r>
              <a:rPr lang="en-US" baseline="-25000" dirty="0" err="1"/>
              <a:t>crit</a:t>
            </a:r>
            <a:r>
              <a:rPr lang="en-US" dirty="0"/>
              <a:t> </a:t>
            </a:r>
            <a:r>
              <a:rPr lang="en-US" dirty="0" err="1"/>
              <a:t>d</a:t>
            </a:r>
            <a:r>
              <a:rPr lang="en-US" dirty="0"/>
              <a:t> </a:t>
            </a:r>
          </a:p>
          <a:p>
            <a:r>
              <a:rPr lang="en-US" dirty="0"/>
              <a:t>		</a:t>
            </a:r>
          </a:p>
          <a:p>
            <a:r>
              <a:rPr lang="en-US" dirty="0"/>
              <a:t>	</a:t>
            </a:r>
            <a:r>
              <a:rPr lang="en-US" sz="2400" dirty="0" err="1">
                <a:solidFill>
                  <a:srgbClr val="0000FF"/>
                </a:solidFill>
              </a:rPr>
              <a:t>V</a:t>
            </a:r>
            <a:r>
              <a:rPr lang="en-US" sz="2400" baseline="-25000" dirty="0" err="1">
                <a:solidFill>
                  <a:srgbClr val="0000FF"/>
                </a:solidFill>
              </a:rPr>
              <a:t>crit</a:t>
            </a:r>
            <a:r>
              <a:rPr lang="en-US" sz="2400" dirty="0">
                <a:solidFill>
                  <a:srgbClr val="0000FF"/>
                </a:solidFill>
              </a:rPr>
              <a:t> independent of </a:t>
            </a:r>
            <a:r>
              <a:rPr lang="en-US" sz="2400" dirty="0" err="1">
                <a:solidFill>
                  <a:srgbClr val="0000FF"/>
                </a:solidFill>
              </a:rPr>
              <a:t>d</a:t>
            </a:r>
            <a:endParaRPr lang="en-US" sz="2400" dirty="0">
              <a:solidFill>
                <a:srgbClr val="0000FF"/>
              </a:solidFill>
            </a:endParaRPr>
          </a:p>
          <a:p>
            <a:endParaRPr lang="en-US" dirty="0"/>
          </a:p>
          <a:p>
            <a:r>
              <a:rPr lang="en-US" dirty="0" err="1"/>
              <a:t>V</a:t>
            </a:r>
            <a:r>
              <a:rPr lang="en-US" baseline="-25000" dirty="0" err="1"/>
              <a:t>crit</a:t>
            </a:r>
            <a:r>
              <a:rPr lang="en-US" dirty="0"/>
              <a:t> characteristic of a specific </a:t>
            </a:r>
            <a:r>
              <a:rPr lang="en-US" dirty="0" err="1"/>
              <a:t>nematic</a:t>
            </a:r>
            <a:r>
              <a:rPr lang="en-US" dirty="0"/>
              <a:t> LC at given T</a:t>
            </a:r>
          </a:p>
          <a:p>
            <a:endParaRPr lang="en-US" dirty="0"/>
          </a:p>
        </p:txBody>
      </p:sp>
      <p:sp>
        <p:nvSpPr>
          <p:cNvPr id="6" name="TextBox 5"/>
          <p:cNvSpPr txBox="1"/>
          <p:nvPr/>
        </p:nvSpPr>
        <p:spPr>
          <a:xfrm>
            <a:off x="6660182" y="4930359"/>
            <a:ext cx="898653" cy="461665"/>
          </a:xfrm>
          <a:prstGeom prst="rect">
            <a:avLst/>
          </a:prstGeom>
          <a:noFill/>
        </p:spPr>
        <p:txBody>
          <a:bodyPr wrap="none" rtlCol="0">
            <a:spAutoFit/>
          </a:bodyPr>
          <a:lstStyle/>
          <a:p>
            <a:r>
              <a:rPr lang="en-US" sz="2400" b="1" dirty="0">
                <a:solidFill>
                  <a:srgbClr val="FF0000"/>
                </a:solidFill>
              </a:rPr>
              <a:t>P17.1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633046" y="381000"/>
            <a:ext cx="7772400" cy="1143000"/>
          </a:xfrm>
        </p:spPr>
        <p:txBody>
          <a:bodyPr/>
          <a:lstStyle/>
          <a:p>
            <a:pPr eaLnBrk="1" hangingPunct="1"/>
            <a:r>
              <a:rPr lang="en-GB" dirty="0" err="1"/>
              <a:t>Nematic</a:t>
            </a:r>
            <a:r>
              <a:rPr lang="en-GB" dirty="0"/>
              <a:t> ordering</a:t>
            </a:r>
          </a:p>
        </p:txBody>
      </p:sp>
      <p:sp>
        <p:nvSpPr>
          <p:cNvPr id="84995" name="Rectangle 3"/>
          <p:cNvSpPr>
            <a:spLocks noGrp="1" noChangeArrowheads="1"/>
          </p:cNvSpPr>
          <p:nvPr>
            <p:ph type="body" idx="1"/>
          </p:nvPr>
        </p:nvSpPr>
        <p:spPr>
          <a:xfrm>
            <a:off x="703385" y="1676400"/>
            <a:ext cx="7948246" cy="4114800"/>
          </a:xfrm>
        </p:spPr>
        <p:txBody>
          <a:bodyPr>
            <a:normAutofit lnSpcReduction="10000"/>
          </a:bodyPr>
          <a:lstStyle/>
          <a:p>
            <a:pPr eaLnBrk="1" hangingPunct="1">
              <a:lnSpc>
                <a:spcPct val="90000"/>
              </a:lnSpc>
            </a:pPr>
            <a:r>
              <a:rPr lang="en-GB" dirty="0" err="1"/>
              <a:t>Nematic</a:t>
            </a:r>
            <a:r>
              <a:rPr lang="en-GB" dirty="0"/>
              <a:t> order (alignment) brings </a:t>
            </a:r>
            <a:r>
              <a:rPr lang="en-GB" dirty="0" err="1"/>
              <a:t>enthalpic</a:t>
            </a:r>
            <a:r>
              <a:rPr lang="en-GB" dirty="0"/>
              <a:t> gain </a:t>
            </a:r>
            <a:r>
              <a:rPr lang="en-GB" sz="2400" dirty="0"/>
              <a:t>(both due to better packing, and stronger interactions)</a:t>
            </a:r>
            <a:r>
              <a:rPr lang="en-GB" dirty="0"/>
              <a:t>, but entropic loss.</a:t>
            </a:r>
          </a:p>
          <a:p>
            <a:pPr eaLnBrk="1" hangingPunct="1">
              <a:lnSpc>
                <a:spcPct val="90000"/>
              </a:lnSpc>
              <a:buNone/>
            </a:pPr>
            <a:endParaRPr lang="en-GB" dirty="0"/>
          </a:p>
          <a:p>
            <a:pPr eaLnBrk="1" hangingPunct="1">
              <a:lnSpc>
                <a:spcPct val="90000"/>
              </a:lnSpc>
            </a:pPr>
            <a:r>
              <a:rPr lang="en-GB" dirty="0"/>
              <a:t> How do we quantify alignment, and </a:t>
            </a:r>
            <a:r>
              <a:rPr lang="en-GB" i="1" dirty="0" err="1"/>
              <a:t>orientational</a:t>
            </a:r>
            <a:r>
              <a:rPr lang="en-GB" i="1" dirty="0"/>
              <a:t> entropy/enthalpy?</a:t>
            </a:r>
            <a:endParaRPr lang="en-GB" dirty="0"/>
          </a:p>
          <a:p>
            <a:pPr lvl="1" eaLnBrk="1" hangingPunct="1">
              <a:lnSpc>
                <a:spcPct val="90000"/>
              </a:lnSpc>
            </a:pPr>
            <a:r>
              <a:rPr lang="en-GB" dirty="0"/>
              <a:t>Through an </a:t>
            </a:r>
            <a:r>
              <a:rPr lang="en-GB" dirty="0">
                <a:solidFill>
                  <a:srgbClr val="3366FF"/>
                </a:solidFill>
              </a:rPr>
              <a:t>orientation function</a:t>
            </a:r>
            <a:r>
              <a:rPr lang="en-GB" dirty="0"/>
              <a:t>, </a:t>
            </a:r>
            <a:r>
              <a:rPr lang="en-GB" i="1" dirty="0" err="1"/>
              <a:t>f</a:t>
            </a:r>
            <a:r>
              <a:rPr lang="en-GB" dirty="0" err="1"/>
              <a:t>(</a:t>
            </a:r>
            <a:r>
              <a:rPr lang="en-GB" i="1" dirty="0" err="1">
                <a:latin typeface="Symbol" charset="2"/>
                <a:sym typeface="Symbol" charset="2"/>
              </a:rPr>
              <a:t></a:t>
            </a:r>
            <a:r>
              <a:rPr lang="en-GB" dirty="0"/>
              <a:t>)</a:t>
            </a:r>
          </a:p>
          <a:p>
            <a:pPr lvl="2" eaLnBrk="1" hangingPunct="1">
              <a:lnSpc>
                <a:spcPct val="90000"/>
              </a:lnSpc>
            </a:pPr>
            <a:r>
              <a:rPr lang="en-GB" dirty="0"/>
              <a:t>Director defines </a:t>
            </a:r>
            <a:r>
              <a:rPr lang="en-GB" i="1" dirty="0" err="1">
                <a:latin typeface="Symbol" charset="2"/>
                <a:sym typeface="Symbol" charset="2"/>
              </a:rPr>
              <a:t></a:t>
            </a:r>
            <a:r>
              <a:rPr lang="en-GB" dirty="0"/>
              <a:t> = 0</a:t>
            </a:r>
          </a:p>
          <a:p>
            <a:pPr lvl="2" eaLnBrk="1" hangingPunct="1">
              <a:lnSpc>
                <a:spcPct val="90000"/>
              </a:lnSpc>
            </a:pPr>
            <a:r>
              <a:rPr lang="en-GB" dirty="0"/>
              <a:t> </a:t>
            </a:r>
            <a:r>
              <a:rPr lang="en-GB" i="1" dirty="0" err="1"/>
              <a:t>f</a:t>
            </a:r>
            <a:r>
              <a:rPr lang="en-GB" dirty="0" err="1"/>
              <a:t>(</a:t>
            </a:r>
            <a:r>
              <a:rPr lang="en-GB" i="1" dirty="0" err="1">
                <a:latin typeface="Symbol" charset="2"/>
                <a:sym typeface="Symbol" charset="2"/>
              </a:rPr>
              <a:t></a:t>
            </a:r>
            <a:r>
              <a:rPr lang="en-GB" dirty="0"/>
              <a:t>) = </a:t>
            </a:r>
            <a:r>
              <a:rPr lang="en-GB" i="1" dirty="0" err="1"/>
              <a:t>f</a:t>
            </a:r>
            <a:r>
              <a:rPr lang="en-GB" dirty="0" err="1"/>
              <a:t>(</a:t>
            </a:r>
            <a:r>
              <a:rPr lang="en-GB" dirty="0" err="1">
                <a:latin typeface="Symbol" charset="2"/>
                <a:sym typeface="Symbol" charset="2"/>
              </a:rPr>
              <a:t></a:t>
            </a:r>
            <a:r>
              <a:rPr lang="en-GB" dirty="0"/>
              <a:t> - </a:t>
            </a:r>
            <a:r>
              <a:rPr lang="en-GB" i="1" dirty="0" err="1">
                <a:latin typeface="Symbol" charset="2"/>
                <a:sym typeface="Symbol" charset="2"/>
              </a:rPr>
              <a:t></a:t>
            </a:r>
            <a:r>
              <a:rPr lang="en-GB" dirty="0"/>
              <a:t>) – remember </a:t>
            </a:r>
            <a:r>
              <a:rPr lang="en-GB" dirty="0" err="1"/>
              <a:t>n</a:t>
            </a:r>
            <a:r>
              <a:rPr lang="en-GB" dirty="0"/>
              <a:t> ‘=‘ - </a:t>
            </a:r>
            <a:r>
              <a:rPr lang="en-GB" dirty="0" err="1"/>
              <a:t>n</a:t>
            </a:r>
            <a:endParaRPr lang="en-GB"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633046" y="0"/>
            <a:ext cx="7772400" cy="1143000"/>
          </a:xfrm>
        </p:spPr>
        <p:txBody>
          <a:bodyPr/>
          <a:lstStyle/>
          <a:p>
            <a:pPr eaLnBrk="1" hangingPunct="1"/>
            <a:r>
              <a:rPr lang="en-GB" dirty="0"/>
              <a:t>Probability of orientation </a:t>
            </a:r>
            <a:r>
              <a:rPr lang="en-GB" dirty="0" err="1"/>
              <a:t>f(</a:t>
            </a:r>
            <a:r>
              <a:rPr lang="en-GB" i="1" dirty="0" err="1">
                <a:latin typeface="Symbol" charset="2"/>
                <a:sym typeface="Symbol" charset="2"/>
              </a:rPr>
              <a:t></a:t>
            </a:r>
            <a:r>
              <a:rPr lang="en-GB" dirty="0">
                <a:latin typeface="Symbol" charset="2"/>
                <a:sym typeface="Symbol" charset="2"/>
              </a:rPr>
              <a:t>)</a:t>
            </a:r>
            <a:endParaRPr lang="en-GB" dirty="0"/>
          </a:p>
        </p:txBody>
      </p:sp>
      <p:sp>
        <p:nvSpPr>
          <p:cNvPr id="87043" name="Rectangle 3"/>
          <p:cNvSpPr>
            <a:spLocks noGrp="1" noChangeArrowheads="1"/>
          </p:cNvSpPr>
          <p:nvPr>
            <p:ph type="body" idx="1"/>
          </p:nvPr>
        </p:nvSpPr>
        <p:spPr>
          <a:xfrm>
            <a:off x="281354" y="1153000"/>
            <a:ext cx="8862646" cy="4357401"/>
          </a:xfrm>
        </p:spPr>
        <p:txBody>
          <a:bodyPr>
            <a:normAutofit fontScale="85000" lnSpcReduction="20000"/>
          </a:bodyPr>
          <a:lstStyle/>
          <a:p>
            <a:pPr eaLnBrk="1" hangingPunct="1"/>
            <a:r>
              <a:rPr lang="en-GB" sz="2824" i="1" dirty="0" err="1"/>
              <a:t>f</a:t>
            </a:r>
            <a:r>
              <a:rPr lang="en-GB" sz="2824" dirty="0" err="1"/>
              <a:t>(</a:t>
            </a:r>
            <a:r>
              <a:rPr lang="en-GB" sz="2824" i="1" dirty="0" err="1">
                <a:latin typeface="Symbol" charset="2"/>
                <a:sym typeface="Symbol" charset="2"/>
              </a:rPr>
              <a:t></a:t>
            </a:r>
            <a:r>
              <a:rPr lang="en-GB" sz="2824" dirty="0" err="1"/>
              <a:t>)d</a:t>
            </a:r>
            <a:r>
              <a:rPr lang="en-GB" sz="2824" dirty="0" err="1">
                <a:latin typeface="Symbol" charset="2"/>
                <a:sym typeface="Symbol" charset="2"/>
              </a:rPr>
              <a:t></a:t>
            </a:r>
            <a:r>
              <a:rPr lang="en-GB" sz="2824" dirty="0">
                <a:sym typeface="Symbol" charset="2"/>
              </a:rPr>
              <a:t> </a:t>
            </a:r>
            <a:r>
              <a:rPr lang="en-GB" sz="2824" dirty="0"/>
              <a:t>gives fraction of molecules pointing into solid angle </a:t>
            </a:r>
            <a:r>
              <a:rPr lang="en-GB" sz="2824" dirty="0" err="1"/>
              <a:t>d</a:t>
            </a:r>
            <a:r>
              <a:rPr lang="en-GB" sz="2824" dirty="0" err="1">
                <a:latin typeface="Symbol" charset="2"/>
                <a:sym typeface="Symbol" charset="2"/>
              </a:rPr>
              <a:t></a:t>
            </a:r>
            <a:r>
              <a:rPr lang="en-GB" sz="2824" dirty="0"/>
              <a:t> </a:t>
            </a:r>
          </a:p>
          <a:p>
            <a:pPr lvl="1" eaLnBrk="1" hangingPunct="1"/>
            <a:r>
              <a:rPr lang="en-GB" dirty="0">
                <a:latin typeface="+mj-lt"/>
                <a:sym typeface="Symbol" charset="2"/>
              </a:rPr>
              <a:t>Independent of </a:t>
            </a:r>
            <a:r>
              <a:rPr lang="en-GB" dirty="0" err="1">
                <a:latin typeface="Symbol" charset="2"/>
                <a:cs typeface="Symbol" charset="2"/>
                <a:sym typeface="Symbol" charset="2"/>
              </a:rPr>
              <a:t>f</a:t>
            </a:r>
            <a:r>
              <a:rPr lang="en-GB" dirty="0"/>
              <a:t> </a:t>
            </a:r>
            <a:r>
              <a:rPr lang="en-GB" sz="2400" dirty="0"/>
              <a:t>(for </a:t>
            </a:r>
            <a:r>
              <a:rPr lang="en-GB" sz="2400" dirty="0" err="1"/>
              <a:t>calamitic</a:t>
            </a:r>
            <a:r>
              <a:rPr lang="en-GB" sz="2400" dirty="0"/>
              <a:t> phases- not for </a:t>
            </a:r>
            <a:r>
              <a:rPr lang="en-GB" sz="2400" dirty="0" err="1"/>
              <a:t>sanidics</a:t>
            </a:r>
            <a:r>
              <a:rPr lang="en-GB" sz="2400" dirty="0"/>
              <a:t>)</a:t>
            </a:r>
          </a:p>
          <a:p>
            <a:pPr lvl="1" eaLnBrk="1" hangingPunct="1"/>
            <a:r>
              <a:rPr lang="en-GB" dirty="0" err="1"/>
              <a:t>Nematic</a:t>
            </a:r>
            <a:r>
              <a:rPr lang="en-GB" dirty="0"/>
              <a:t>: Peaks at </a:t>
            </a:r>
            <a:r>
              <a:rPr lang="en-GB" dirty="0" err="1">
                <a:latin typeface="Symbol" charset="2"/>
                <a:cs typeface="Symbol" charset="2"/>
              </a:rPr>
              <a:t>q</a:t>
            </a:r>
            <a:r>
              <a:rPr lang="en-GB" dirty="0"/>
              <a:t> = 0</a:t>
            </a:r>
          </a:p>
          <a:p>
            <a:pPr lvl="1" eaLnBrk="1" hangingPunct="1"/>
            <a:r>
              <a:rPr lang="en-GB" dirty="0"/>
              <a:t>Isotropic: </a:t>
            </a:r>
            <a:r>
              <a:rPr lang="en-GB" dirty="0" err="1"/>
              <a:t>f(</a:t>
            </a:r>
            <a:r>
              <a:rPr lang="en-GB" dirty="0" err="1">
                <a:latin typeface="Symbol" charset="2"/>
                <a:cs typeface="Symbol" charset="2"/>
              </a:rPr>
              <a:t>q</a:t>
            </a:r>
            <a:r>
              <a:rPr lang="en-GB" dirty="0"/>
              <a:t>) = 1/4</a:t>
            </a:r>
            <a:r>
              <a:rPr lang="en-GB" dirty="0">
                <a:latin typeface="Symbol" charset="2"/>
                <a:cs typeface="Symbol" charset="2"/>
              </a:rPr>
              <a:t>p</a:t>
            </a:r>
          </a:p>
          <a:p>
            <a:pPr lvl="1" eaLnBrk="1" hangingPunct="1">
              <a:buNone/>
            </a:pPr>
            <a:endParaRPr lang="en-GB" sz="941" dirty="0">
              <a:latin typeface="Symbol" charset="2"/>
              <a:cs typeface="Symbol" charset="2"/>
            </a:endParaRPr>
          </a:p>
          <a:p>
            <a:pPr lvl="1" eaLnBrk="1" hangingPunct="1">
              <a:buNone/>
            </a:pPr>
            <a:endParaRPr lang="en-GB" sz="941" dirty="0">
              <a:latin typeface="Symbol" charset="2"/>
              <a:cs typeface="Symbol" charset="2"/>
            </a:endParaRPr>
          </a:p>
          <a:p>
            <a:pPr lvl="1" eaLnBrk="1" hangingPunct="1">
              <a:buNone/>
            </a:pPr>
            <a:endParaRPr lang="en-GB" sz="941" dirty="0">
              <a:latin typeface="Symbol" charset="2"/>
              <a:cs typeface="Symbol" charset="2"/>
            </a:endParaRPr>
          </a:p>
          <a:p>
            <a:pPr eaLnBrk="1" hangingPunct="1"/>
            <a:r>
              <a:rPr lang="en-GB" dirty="0"/>
              <a:t>Any</a:t>
            </a:r>
            <a:r>
              <a:rPr lang="en-GB" i="1" dirty="0"/>
              <a:t> </a:t>
            </a:r>
            <a:r>
              <a:rPr lang="en-GB" i="1" dirty="0" err="1"/>
              <a:t>f</a:t>
            </a:r>
            <a:r>
              <a:rPr lang="en-GB" dirty="0" err="1"/>
              <a:t>(</a:t>
            </a:r>
            <a:r>
              <a:rPr lang="en-GB" i="1" dirty="0" err="1">
                <a:latin typeface="Symbol" charset="2"/>
                <a:sym typeface="Symbol" charset="2"/>
              </a:rPr>
              <a:t></a:t>
            </a:r>
            <a:r>
              <a:rPr lang="en-GB" dirty="0"/>
              <a:t>) can be expanded into series of</a:t>
            </a:r>
          </a:p>
          <a:p>
            <a:pPr eaLnBrk="1" hangingPunct="1">
              <a:buNone/>
            </a:pPr>
            <a:r>
              <a:rPr lang="en-GB" dirty="0"/>
              <a:t> </a:t>
            </a:r>
            <a:r>
              <a:rPr lang="en-GB" dirty="0">
                <a:solidFill>
                  <a:srgbClr val="FF0000"/>
                </a:solidFill>
              </a:rPr>
              <a:t>Legendre polynomials</a:t>
            </a:r>
            <a:r>
              <a:rPr lang="en-GB" dirty="0"/>
              <a:t>, </a:t>
            </a:r>
            <a:r>
              <a:rPr lang="en-GB" dirty="0" err="1"/>
              <a:t>P</a:t>
            </a:r>
            <a:r>
              <a:rPr lang="en-GB" baseline="-25000" dirty="0" err="1"/>
              <a:t>n</a:t>
            </a:r>
            <a:r>
              <a:rPr lang="en-GB" dirty="0" err="1"/>
              <a:t>(x</a:t>
            </a:r>
            <a:r>
              <a:rPr lang="en-GB" dirty="0"/>
              <a:t>) = </a:t>
            </a:r>
            <a:r>
              <a:rPr lang="en-GB" dirty="0" err="1"/>
              <a:t>P</a:t>
            </a:r>
            <a:r>
              <a:rPr lang="en-GB" baseline="-25000" dirty="0" err="1"/>
              <a:t>n</a:t>
            </a:r>
            <a:r>
              <a:rPr lang="en-GB" dirty="0" err="1"/>
              <a:t>(cos</a:t>
            </a:r>
            <a:r>
              <a:rPr lang="en-GB" dirty="0" err="1">
                <a:latin typeface="Symbol" charset="2"/>
                <a:cs typeface="Symbol" charset="2"/>
              </a:rPr>
              <a:t>q</a:t>
            </a:r>
            <a:r>
              <a:rPr lang="en-GB" dirty="0"/>
              <a:t>)</a:t>
            </a:r>
          </a:p>
          <a:p>
            <a:pPr eaLnBrk="1" hangingPunct="1">
              <a:buNone/>
            </a:pPr>
            <a:r>
              <a:rPr lang="en-GB" sz="2118" dirty="0" err="1"/>
              <a:t>Rmbr</a:t>
            </a:r>
            <a:r>
              <a:rPr lang="en-GB" sz="2118" dirty="0"/>
              <a:t> ‘spherical harmonics’ </a:t>
            </a:r>
            <a:r>
              <a:rPr lang="en-GB" sz="2118" dirty="0" err="1"/>
              <a:t>Y</a:t>
            </a:r>
            <a:r>
              <a:rPr lang="en-GB" sz="2118" baseline="30000" dirty="0" err="1"/>
              <a:t>l</a:t>
            </a:r>
            <a:r>
              <a:rPr lang="en-GB" sz="2118" baseline="-25000" dirty="0" err="1"/>
              <a:t>m</a:t>
            </a:r>
            <a:r>
              <a:rPr lang="en-GB" sz="2118" dirty="0"/>
              <a:t> from QM… </a:t>
            </a:r>
          </a:p>
          <a:p>
            <a:pPr eaLnBrk="1" hangingPunct="1"/>
            <a:endParaRPr lang="en-GB" dirty="0"/>
          </a:p>
          <a:p>
            <a:pPr eaLnBrk="1" hangingPunct="1"/>
            <a:r>
              <a:rPr lang="en-GB" dirty="0"/>
              <a:t>Only even </a:t>
            </a:r>
            <a:r>
              <a:rPr lang="en-GB" dirty="0" err="1"/>
              <a:t>P</a:t>
            </a:r>
            <a:r>
              <a:rPr lang="en-GB" baseline="-25000" dirty="0" err="1"/>
              <a:t>n</a:t>
            </a:r>
            <a:r>
              <a:rPr lang="en-GB" dirty="0"/>
              <a:t> allowed (non- zero):</a:t>
            </a:r>
          </a:p>
          <a:p>
            <a:pPr eaLnBrk="1" hangingPunct="1">
              <a:buNone/>
            </a:pPr>
            <a:r>
              <a:rPr lang="en-GB" dirty="0"/>
              <a:t>	 </a:t>
            </a:r>
            <a:r>
              <a:rPr lang="en-GB" dirty="0" err="1"/>
              <a:t>n</a:t>
            </a:r>
            <a:r>
              <a:rPr lang="en-GB" dirty="0"/>
              <a:t> ‘=‘ -</a:t>
            </a:r>
            <a:r>
              <a:rPr lang="en-GB" dirty="0" err="1"/>
              <a:t>n</a:t>
            </a:r>
            <a:endParaRPr lang="en-GB" dirty="0"/>
          </a:p>
        </p:txBody>
      </p:sp>
      <p:pic>
        <p:nvPicPr>
          <p:cNvPr id="4" name="Picture 3"/>
          <p:cNvPicPr>
            <a:picLocks noChangeAspect="1"/>
          </p:cNvPicPr>
          <p:nvPr/>
        </p:nvPicPr>
        <p:blipFill>
          <a:blip r:embed="rId3"/>
          <a:stretch>
            <a:fillRect/>
          </a:stretch>
        </p:blipFill>
        <p:spPr>
          <a:xfrm>
            <a:off x="5978769" y="4582160"/>
            <a:ext cx="3165231" cy="2151213"/>
          </a:xfrm>
          <a:prstGeom prst="rect">
            <a:avLst/>
          </a:prstGeom>
        </p:spPr>
      </p:pic>
      <p:pic>
        <p:nvPicPr>
          <p:cNvPr id="5" name="Picture 4"/>
          <p:cNvPicPr>
            <a:picLocks noChangeAspect="1"/>
          </p:cNvPicPr>
          <p:nvPr/>
        </p:nvPicPr>
        <p:blipFill>
          <a:blip r:embed="rId4"/>
          <a:stretch>
            <a:fillRect/>
          </a:stretch>
        </p:blipFill>
        <p:spPr>
          <a:xfrm>
            <a:off x="6303330" y="2068531"/>
            <a:ext cx="2325636" cy="215121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633046" y="0"/>
            <a:ext cx="7772400" cy="1143000"/>
          </a:xfrm>
        </p:spPr>
        <p:txBody>
          <a:bodyPr/>
          <a:lstStyle/>
          <a:p>
            <a:pPr eaLnBrk="1" hangingPunct="1"/>
            <a:r>
              <a:rPr lang="en-GB" dirty="0" err="1"/>
              <a:t>Nematic</a:t>
            </a:r>
            <a:r>
              <a:rPr lang="en-GB" dirty="0"/>
              <a:t> </a:t>
            </a:r>
            <a:r>
              <a:rPr lang="en-GB" dirty="0">
                <a:solidFill>
                  <a:srgbClr val="3366FF"/>
                </a:solidFill>
              </a:rPr>
              <a:t>order parameter</a:t>
            </a:r>
          </a:p>
        </p:txBody>
      </p:sp>
      <p:sp>
        <p:nvSpPr>
          <p:cNvPr id="89091" name="Rectangle 3"/>
          <p:cNvSpPr>
            <a:spLocks noGrp="1" noChangeArrowheads="1"/>
          </p:cNvSpPr>
          <p:nvPr>
            <p:ph type="body" idx="1"/>
          </p:nvPr>
        </p:nvSpPr>
        <p:spPr>
          <a:xfrm>
            <a:off x="211015" y="1106488"/>
            <a:ext cx="8932985" cy="4114800"/>
          </a:xfrm>
        </p:spPr>
        <p:txBody>
          <a:bodyPr>
            <a:normAutofit fontScale="92500"/>
          </a:bodyPr>
          <a:lstStyle/>
          <a:p>
            <a:pPr eaLnBrk="1" hangingPunct="1">
              <a:lnSpc>
                <a:spcPct val="90000"/>
              </a:lnSpc>
            </a:pPr>
            <a:r>
              <a:rPr lang="en-GB" i="1" dirty="0" err="1"/>
              <a:t>f</a:t>
            </a:r>
            <a:r>
              <a:rPr lang="en-GB" dirty="0" err="1"/>
              <a:t>(</a:t>
            </a:r>
            <a:r>
              <a:rPr lang="en-GB" i="1" dirty="0" err="1">
                <a:latin typeface="Symbol" charset="2"/>
                <a:sym typeface="Symbol" charset="2"/>
              </a:rPr>
              <a:t></a:t>
            </a:r>
            <a:r>
              <a:rPr lang="en-GB" dirty="0"/>
              <a:t>) is quantified/summarised by the average of P</a:t>
            </a:r>
            <a:r>
              <a:rPr lang="en-GB" baseline="-25000" dirty="0"/>
              <a:t>2</a:t>
            </a:r>
            <a:r>
              <a:rPr lang="en-GB" dirty="0"/>
              <a:t> </a:t>
            </a:r>
            <a:r>
              <a:rPr lang="en-GB" sz="2400" dirty="0"/>
              <a:t>(the lowest non- vanishing, non- isotropic moment)</a:t>
            </a:r>
          </a:p>
          <a:p>
            <a:pPr eaLnBrk="1" hangingPunct="1">
              <a:lnSpc>
                <a:spcPct val="90000"/>
              </a:lnSpc>
            </a:pPr>
            <a:endParaRPr lang="en-GB" sz="2400" baseline="-25000" dirty="0"/>
          </a:p>
          <a:p>
            <a:pPr eaLnBrk="1" hangingPunct="1">
              <a:lnSpc>
                <a:spcPct val="90000"/>
              </a:lnSpc>
            </a:pPr>
            <a:r>
              <a:rPr lang="en-GB" dirty="0"/>
              <a:t>OP S =                        = &lt;P</a:t>
            </a:r>
            <a:r>
              <a:rPr lang="en-GB" baseline="-25000" dirty="0"/>
              <a:t>2</a:t>
            </a:r>
            <a:r>
              <a:rPr lang="en-GB" dirty="0"/>
              <a:t>(cos</a:t>
            </a:r>
            <a:r>
              <a:rPr lang="en-GB" dirty="0">
                <a:latin typeface="Symbol" charset="2"/>
                <a:cs typeface="Symbol" charset="2"/>
              </a:rPr>
              <a:t>q</a:t>
            </a:r>
            <a:r>
              <a:rPr lang="en-GB" dirty="0"/>
              <a:t>)&gt; = ½ &lt;3cos</a:t>
            </a:r>
            <a:r>
              <a:rPr lang="en-GB" baseline="30000" dirty="0"/>
              <a:t>2</a:t>
            </a:r>
            <a:r>
              <a:rPr lang="en-GB" i="1" dirty="0">
                <a:latin typeface="Symbol" charset="2"/>
                <a:sym typeface="Symbol" charset="2"/>
              </a:rPr>
              <a:t></a:t>
            </a:r>
            <a:r>
              <a:rPr lang="en-GB" dirty="0"/>
              <a:t> - 1&gt;</a:t>
            </a:r>
          </a:p>
          <a:p>
            <a:pPr eaLnBrk="1" hangingPunct="1">
              <a:lnSpc>
                <a:spcPct val="90000"/>
              </a:lnSpc>
              <a:buNone/>
            </a:pPr>
            <a:endParaRPr lang="en-GB" sz="800" dirty="0"/>
          </a:p>
          <a:p>
            <a:pPr eaLnBrk="1" hangingPunct="1">
              <a:lnSpc>
                <a:spcPct val="90000"/>
              </a:lnSpc>
              <a:buNone/>
            </a:pPr>
            <a:endParaRPr lang="en-GB" sz="800" dirty="0"/>
          </a:p>
          <a:p>
            <a:pPr eaLnBrk="1" hangingPunct="1">
              <a:lnSpc>
                <a:spcPct val="90000"/>
              </a:lnSpc>
              <a:buNone/>
            </a:pPr>
            <a:endParaRPr lang="en-GB" sz="865" dirty="0"/>
          </a:p>
          <a:p>
            <a:pPr eaLnBrk="1" hangingPunct="1">
              <a:lnSpc>
                <a:spcPct val="90000"/>
              </a:lnSpc>
              <a:buNone/>
            </a:pPr>
            <a:r>
              <a:rPr lang="en-GB" dirty="0"/>
              <a:t>S serves as </a:t>
            </a:r>
            <a:r>
              <a:rPr lang="en-GB" dirty="0">
                <a:solidFill>
                  <a:srgbClr val="3366FF"/>
                </a:solidFill>
              </a:rPr>
              <a:t>order parameter </a:t>
            </a:r>
            <a:r>
              <a:rPr lang="en-GB" dirty="0"/>
              <a:t>for the </a:t>
            </a:r>
            <a:r>
              <a:rPr lang="en-GB" dirty="0" err="1"/>
              <a:t>nematic</a:t>
            </a:r>
            <a:r>
              <a:rPr lang="en-GB" dirty="0"/>
              <a:t> phase</a:t>
            </a:r>
          </a:p>
          <a:p>
            <a:pPr lvl="1" eaLnBrk="1" hangingPunct="1">
              <a:lnSpc>
                <a:spcPct val="90000"/>
              </a:lnSpc>
            </a:pPr>
            <a:r>
              <a:rPr lang="en-GB" sz="2400" dirty="0"/>
              <a:t>Isotropic liquid: </a:t>
            </a:r>
            <a:r>
              <a:rPr lang="en-GB" sz="2400" dirty="0">
                <a:solidFill>
                  <a:srgbClr val="0000FF"/>
                </a:solidFill>
              </a:rPr>
              <a:t>S = 0 </a:t>
            </a:r>
            <a:r>
              <a:rPr lang="en-GB" sz="2400" b="1" dirty="0">
                <a:solidFill>
                  <a:srgbClr val="FF0000"/>
                </a:solidFill>
              </a:rPr>
              <a:t>P17.2</a:t>
            </a:r>
          </a:p>
          <a:p>
            <a:pPr lvl="1" eaLnBrk="1" hangingPunct="1">
              <a:lnSpc>
                <a:spcPct val="90000"/>
              </a:lnSpc>
            </a:pPr>
            <a:r>
              <a:rPr lang="en-GB" sz="2400" dirty="0"/>
              <a:t>Perfect alignment: All molecules aligned parallel to the director,  </a:t>
            </a:r>
            <a:r>
              <a:rPr lang="en-GB" sz="2400" dirty="0">
                <a:solidFill>
                  <a:srgbClr val="0000FF"/>
                </a:solidFill>
              </a:rPr>
              <a:t>S = 1</a:t>
            </a:r>
          </a:p>
          <a:p>
            <a:pPr lvl="1" eaLnBrk="1" hangingPunct="1">
              <a:lnSpc>
                <a:spcPct val="90000"/>
              </a:lnSpc>
            </a:pPr>
            <a:r>
              <a:rPr lang="en-GB" sz="2400" dirty="0" err="1"/>
              <a:t>Nematic</a:t>
            </a:r>
            <a:r>
              <a:rPr lang="en-GB" sz="2400" dirty="0"/>
              <a:t>: 1 &gt; S = S(T) &gt; 0, typically 0.5 to 0.9</a:t>
            </a:r>
          </a:p>
          <a:p>
            <a:pPr lvl="1" eaLnBrk="1" hangingPunct="1">
              <a:lnSpc>
                <a:spcPct val="90000"/>
              </a:lnSpc>
            </a:pPr>
            <a:r>
              <a:rPr lang="en-GB" sz="2400" dirty="0">
                <a:cs typeface="Symbol" charset="2"/>
              </a:rPr>
              <a:t>Linked to birefringence: </a:t>
            </a:r>
            <a:r>
              <a:rPr lang="en-GB" sz="3027" dirty="0" err="1">
                <a:solidFill>
                  <a:srgbClr val="3366FF"/>
                </a:solidFill>
                <a:latin typeface="Symbol" charset="2"/>
                <a:cs typeface="Symbol" charset="2"/>
              </a:rPr>
              <a:t>D</a:t>
            </a:r>
            <a:r>
              <a:rPr lang="en-GB" sz="3027" dirty="0" err="1">
                <a:solidFill>
                  <a:srgbClr val="3366FF"/>
                </a:solidFill>
              </a:rPr>
              <a:t>n</a:t>
            </a:r>
            <a:r>
              <a:rPr lang="en-GB" sz="3027" dirty="0">
                <a:solidFill>
                  <a:srgbClr val="3366FF"/>
                </a:solidFill>
              </a:rPr>
              <a:t> = </a:t>
            </a:r>
            <a:r>
              <a:rPr lang="en-GB" sz="3027" dirty="0" err="1">
                <a:solidFill>
                  <a:srgbClr val="3366FF"/>
                </a:solidFill>
              </a:rPr>
              <a:t>S</a:t>
            </a:r>
            <a:r>
              <a:rPr lang="en-GB" sz="3027" dirty="0" err="1">
                <a:solidFill>
                  <a:srgbClr val="3366FF"/>
                </a:solidFill>
                <a:latin typeface="Symbol" charset="2"/>
                <a:cs typeface="Symbol" charset="2"/>
              </a:rPr>
              <a:t>D</a:t>
            </a:r>
            <a:r>
              <a:rPr lang="en-GB" sz="3027" dirty="0" err="1">
                <a:solidFill>
                  <a:srgbClr val="3366FF"/>
                </a:solidFill>
              </a:rPr>
              <a:t>n</a:t>
            </a:r>
            <a:r>
              <a:rPr lang="en-GB" sz="3027" baseline="-25000" dirty="0" err="1">
                <a:solidFill>
                  <a:srgbClr val="3366FF"/>
                </a:solidFill>
              </a:rPr>
              <a:t>max</a:t>
            </a:r>
            <a:endParaRPr lang="en-GB" sz="3027" baseline="-25000" dirty="0">
              <a:solidFill>
                <a:srgbClr val="3366FF"/>
              </a:solidFill>
            </a:endParaRPr>
          </a:p>
          <a:p>
            <a:pPr lvl="3" eaLnBrk="1" hangingPunct="1">
              <a:lnSpc>
                <a:spcPct val="90000"/>
              </a:lnSpc>
              <a:buNone/>
            </a:pPr>
            <a:endParaRPr lang="en-GB" dirty="0"/>
          </a:p>
        </p:txBody>
      </p:sp>
      <p:graphicFrame>
        <p:nvGraphicFramePr>
          <p:cNvPr id="4" name="Object 3"/>
          <p:cNvGraphicFramePr>
            <a:graphicFrameLocks noChangeAspect="1"/>
          </p:cNvGraphicFramePr>
          <p:nvPr/>
        </p:nvGraphicFramePr>
        <p:xfrm>
          <a:off x="1666240" y="1927392"/>
          <a:ext cx="1988296" cy="1106487"/>
        </p:xfrm>
        <a:graphic>
          <a:graphicData uri="http://schemas.openxmlformats.org/presentationml/2006/ole">
            <mc:AlternateContent xmlns:mc="http://schemas.openxmlformats.org/markup-compatibility/2006">
              <mc:Choice xmlns:v="urn:schemas-microsoft-com:vml" Requires="v">
                <p:oleObj spid="_x0000_s43035" name="Equation" r:id="rId4" imgW="914400" imgH="469900" progId="Equation.3">
                  <p:embed/>
                </p:oleObj>
              </mc:Choice>
              <mc:Fallback>
                <p:oleObj name="Equation" r:id="rId4" imgW="914400" imgH="4699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240" y="1927392"/>
                        <a:ext cx="1988296" cy="1106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4"/>
          <p:cNvPicPr>
            <a:picLocks noChangeAspect="1"/>
          </p:cNvPicPr>
          <p:nvPr/>
        </p:nvPicPr>
        <p:blipFill>
          <a:blip r:embed="rId6"/>
          <a:stretch>
            <a:fillRect/>
          </a:stretch>
        </p:blipFill>
        <p:spPr>
          <a:xfrm>
            <a:off x="7920217" y="4647633"/>
            <a:ext cx="1223783" cy="1875957"/>
          </a:xfrm>
          <a:prstGeom prst="rect">
            <a:avLst/>
          </a:prstGeom>
        </p:spPr>
      </p:pic>
      <p:sp>
        <p:nvSpPr>
          <p:cNvPr id="6" name="TextBox 5"/>
          <p:cNvSpPr txBox="1"/>
          <p:nvPr/>
        </p:nvSpPr>
        <p:spPr>
          <a:xfrm>
            <a:off x="6236796" y="6488668"/>
            <a:ext cx="3037208" cy="369332"/>
          </a:xfrm>
          <a:prstGeom prst="rect">
            <a:avLst/>
          </a:prstGeom>
          <a:noFill/>
        </p:spPr>
        <p:txBody>
          <a:bodyPr wrap="none" rtlCol="0">
            <a:spAutoFit/>
          </a:bodyPr>
          <a:lstStyle/>
          <a:p>
            <a:r>
              <a:rPr lang="en-US" sz="1800" dirty="0"/>
              <a:t>Lev Landau, Nobel Prize 1962</a:t>
            </a:r>
          </a:p>
        </p:txBody>
      </p:sp>
      <p:sp>
        <p:nvSpPr>
          <p:cNvPr id="7" name="TextBox 6"/>
          <p:cNvSpPr txBox="1"/>
          <p:nvPr/>
        </p:nvSpPr>
        <p:spPr>
          <a:xfrm>
            <a:off x="0" y="5288340"/>
            <a:ext cx="8023050" cy="1200328"/>
          </a:xfrm>
          <a:prstGeom prst="rect">
            <a:avLst/>
          </a:prstGeom>
          <a:noFill/>
        </p:spPr>
        <p:txBody>
          <a:bodyPr wrap="none" rtlCol="0">
            <a:spAutoFit/>
          </a:bodyPr>
          <a:lstStyle/>
          <a:p>
            <a:r>
              <a:rPr lang="en-US" sz="2400" dirty="0"/>
              <a:t>Order parameter: General concept introduced by Landau</a:t>
            </a:r>
          </a:p>
          <a:p>
            <a:r>
              <a:rPr lang="en-US" sz="2400" dirty="0"/>
              <a:t>Every ordered phase / phase transition has its order parameter</a:t>
            </a:r>
          </a:p>
          <a:p>
            <a:r>
              <a:rPr lang="en-US" sz="2400" dirty="0"/>
              <a:t>Not specifically invented for </a:t>
            </a:r>
            <a:r>
              <a:rPr lang="en-US" sz="2400" dirty="0" err="1"/>
              <a:t>nematic</a:t>
            </a:r>
            <a:r>
              <a:rPr lang="en-US" sz="2400" dirty="0"/>
              <a:t> phase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320"/>
            <a:ext cx="8229600" cy="1143000"/>
          </a:xfrm>
        </p:spPr>
        <p:txBody>
          <a:bodyPr/>
          <a:lstStyle/>
          <a:p>
            <a:r>
              <a:rPr lang="en-US" dirty="0"/>
              <a:t>Tartaric acid</a:t>
            </a:r>
          </a:p>
        </p:txBody>
      </p:sp>
      <p:pic>
        <p:nvPicPr>
          <p:cNvPr id="6" name="Picture 5"/>
          <p:cNvPicPr>
            <a:picLocks noChangeAspect="1"/>
          </p:cNvPicPr>
          <p:nvPr/>
        </p:nvPicPr>
        <p:blipFill>
          <a:blip r:embed="rId2"/>
          <a:srcRect b="6608"/>
          <a:stretch>
            <a:fillRect/>
          </a:stretch>
        </p:blipFill>
        <p:spPr>
          <a:xfrm>
            <a:off x="0" y="2033717"/>
            <a:ext cx="1225713" cy="1732683"/>
          </a:xfrm>
          <a:prstGeom prst="rect">
            <a:avLst/>
          </a:prstGeom>
        </p:spPr>
      </p:pic>
      <p:sp>
        <p:nvSpPr>
          <p:cNvPr id="7" name="TextBox 6"/>
          <p:cNvSpPr txBox="1"/>
          <p:nvPr/>
        </p:nvSpPr>
        <p:spPr>
          <a:xfrm>
            <a:off x="0" y="3844608"/>
            <a:ext cx="1556836" cy="307777"/>
          </a:xfrm>
          <a:prstGeom prst="rect">
            <a:avLst/>
          </a:prstGeom>
          <a:noFill/>
        </p:spPr>
        <p:txBody>
          <a:bodyPr wrap="none" rtlCol="0">
            <a:spAutoFit/>
          </a:bodyPr>
          <a:lstStyle/>
          <a:p>
            <a:r>
              <a:rPr lang="en-US" sz="1400" dirty="0"/>
              <a:t>Louis Pasteur 1848</a:t>
            </a:r>
          </a:p>
        </p:txBody>
      </p:sp>
      <p:pic>
        <p:nvPicPr>
          <p:cNvPr id="8" name="Picture 7"/>
          <p:cNvPicPr>
            <a:picLocks noChangeAspect="1"/>
          </p:cNvPicPr>
          <p:nvPr/>
        </p:nvPicPr>
        <p:blipFill>
          <a:blip r:embed="rId3"/>
          <a:stretch>
            <a:fillRect/>
          </a:stretch>
        </p:blipFill>
        <p:spPr>
          <a:xfrm>
            <a:off x="1530513" y="2235773"/>
            <a:ext cx="1850073" cy="1480058"/>
          </a:xfrm>
          <a:prstGeom prst="rect">
            <a:avLst/>
          </a:prstGeom>
        </p:spPr>
      </p:pic>
      <p:pic>
        <p:nvPicPr>
          <p:cNvPr id="9" name="Picture 8"/>
          <p:cNvPicPr>
            <a:picLocks noChangeAspect="1"/>
          </p:cNvPicPr>
          <p:nvPr/>
        </p:nvPicPr>
        <p:blipFill>
          <a:blip r:embed="rId4"/>
          <a:stretch>
            <a:fillRect/>
          </a:stretch>
        </p:blipFill>
        <p:spPr>
          <a:xfrm>
            <a:off x="428543" y="931327"/>
            <a:ext cx="1530513" cy="895350"/>
          </a:xfrm>
          <a:prstGeom prst="rect">
            <a:avLst/>
          </a:prstGeom>
        </p:spPr>
      </p:pic>
      <p:pic>
        <p:nvPicPr>
          <p:cNvPr id="10" name="Picture 9"/>
          <p:cNvPicPr>
            <a:picLocks noChangeAspect="1"/>
          </p:cNvPicPr>
          <p:nvPr/>
        </p:nvPicPr>
        <p:blipFill>
          <a:blip r:embed="rId5"/>
          <a:stretch>
            <a:fillRect/>
          </a:stretch>
        </p:blipFill>
        <p:spPr>
          <a:xfrm>
            <a:off x="2077530" y="799831"/>
            <a:ext cx="1737740" cy="1026846"/>
          </a:xfrm>
          <a:prstGeom prst="rect">
            <a:avLst/>
          </a:prstGeom>
        </p:spPr>
      </p:pic>
      <p:sp>
        <p:nvSpPr>
          <p:cNvPr id="11" name="TextBox 10"/>
          <p:cNvSpPr txBox="1"/>
          <p:nvPr/>
        </p:nvSpPr>
        <p:spPr>
          <a:xfrm>
            <a:off x="3860800" y="864184"/>
            <a:ext cx="4277360" cy="1138773"/>
          </a:xfrm>
          <a:prstGeom prst="rect">
            <a:avLst/>
          </a:prstGeom>
          <a:noFill/>
        </p:spPr>
        <p:txBody>
          <a:bodyPr wrap="square" rtlCol="0">
            <a:spAutoFit/>
          </a:bodyPr>
          <a:lstStyle/>
          <a:p>
            <a:r>
              <a:rPr lang="en-US" dirty="0"/>
              <a:t>Natural tartaric acid (</a:t>
            </a:r>
            <a:r>
              <a:rPr lang="en-US" i="1" dirty="0"/>
              <a:t>e.g. </a:t>
            </a:r>
            <a:r>
              <a:rPr lang="en-US" dirty="0"/>
              <a:t>from wine):</a:t>
            </a:r>
          </a:p>
          <a:p>
            <a:r>
              <a:rPr lang="en-US" dirty="0"/>
              <a:t>Optically active, + 12.4 </a:t>
            </a:r>
            <a:r>
              <a:rPr lang="en-US" baseline="30000" dirty="0"/>
              <a:t>o</a:t>
            </a:r>
            <a:r>
              <a:rPr lang="en-US" dirty="0"/>
              <a:t>dm</a:t>
            </a:r>
            <a:r>
              <a:rPr lang="en-US" baseline="30000" dirty="0"/>
              <a:t>-1</a:t>
            </a:r>
            <a:r>
              <a:rPr lang="en-US" dirty="0"/>
              <a:t>cm</a:t>
            </a:r>
            <a:r>
              <a:rPr lang="en-US" baseline="30000" dirty="0"/>
              <a:t>3</a:t>
            </a:r>
            <a:r>
              <a:rPr lang="en-US" dirty="0"/>
              <a:t>g</a:t>
            </a:r>
            <a:r>
              <a:rPr lang="en-US" baseline="30000" dirty="0"/>
              <a:t>-1</a:t>
            </a:r>
          </a:p>
          <a:p>
            <a:endParaRPr lang="en-US" sz="1200" dirty="0"/>
          </a:p>
          <a:p>
            <a:r>
              <a:rPr lang="en-US" dirty="0"/>
              <a:t>Synthetic tartaric acid: Not optically active</a:t>
            </a:r>
          </a:p>
        </p:txBody>
      </p:sp>
      <p:sp>
        <p:nvSpPr>
          <p:cNvPr id="12" name="TextBox 11"/>
          <p:cNvSpPr txBox="1"/>
          <p:nvPr/>
        </p:nvSpPr>
        <p:spPr>
          <a:xfrm>
            <a:off x="8085732" y="995680"/>
            <a:ext cx="469900" cy="830997"/>
          </a:xfrm>
          <a:prstGeom prst="rect">
            <a:avLst/>
          </a:prstGeom>
          <a:noFill/>
        </p:spPr>
        <p:txBody>
          <a:bodyPr wrap="none" rtlCol="0">
            <a:spAutoFit/>
          </a:bodyPr>
          <a:lstStyle/>
          <a:p>
            <a:r>
              <a:rPr lang="en-US" sz="4800" b="1" dirty="0">
                <a:solidFill>
                  <a:srgbClr val="FF0000"/>
                </a:solidFill>
              </a:rPr>
              <a:t>?</a:t>
            </a:r>
          </a:p>
        </p:txBody>
      </p:sp>
      <p:sp>
        <p:nvSpPr>
          <p:cNvPr id="13" name="TextBox 12"/>
          <p:cNvSpPr txBox="1"/>
          <p:nvPr/>
        </p:nvSpPr>
        <p:spPr>
          <a:xfrm>
            <a:off x="3525520" y="2367280"/>
            <a:ext cx="3165537" cy="1477328"/>
          </a:xfrm>
          <a:prstGeom prst="rect">
            <a:avLst/>
          </a:prstGeom>
          <a:noFill/>
        </p:spPr>
        <p:txBody>
          <a:bodyPr wrap="none" rtlCol="0">
            <a:spAutoFit/>
          </a:bodyPr>
          <a:lstStyle/>
          <a:p>
            <a:r>
              <a:rPr lang="en-US" dirty="0"/>
              <a:t>Synthetic </a:t>
            </a:r>
            <a:r>
              <a:rPr lang="en-US" dirty="0" err="1"/>
              <a:t>NaK</a:t>
            </a:r>
            <a:r>
              <a:rPr lang="en-US" dirty="0"/>
              <a:t> </a:t>
            </a:r>
            <a:r>
              <a:rPr lang="en-US" dirty="0" err="1"/>
              <a:t>tartrate</a:t>
            </a:r>
            <a:r>
              <a:rPr lang="en-US" dirty="0"/>
              <a:t> </a:t>
            </a:r>
            <a:r>
              <a:rPr lang="en-US" dirty="0" err="1"/>
              <a:t>Xtals</a:t>
            </a:r>
            <a:endParaRPr lang="en-US" dirty="0"/>
          </a:p>
          <a:p>
            <a:r>
              <a:rPr lang="en-US" dirty="0" err="1"/>
              <a:t>Xtallised</a:t>
            </a:r>
            <a:r>
              <a:rPr lang="en-US" dirty="0"/>
              <a:t> from </a:t>
            </a:r>
            <a:r>
              <a:rPr lang="en-US" dirty="0" err="1"/>
              <a:t>solun</a:t>
            </a:r>
            <a:r>
              <a:rPr lang="en-US" dirty="0"/>
              <a:t>.</a:t>
            </a:r>
          </a:p>
          <a:p>
            <a:r>
              <a:rPr lang="en-US" dirty="0"/>
              <a:t>Display 2 habitats </a:t>
            </a:r>
          </a:p>
          <a:p>
            <a:r>
              <a:rPr lang="en-US" dirty="0" err="1">
                <a:sym typeface="Wingdings"/>
              </a:rPr>
              <a:t></a:t>
            </a:r>
            <a:r>
              <a:rPr lang="en-US" dirty="0">
                <a:sym typeface="Wingdings"/>
              </a:rPr>
              <a:t> </a:t>
            </a:r>
            <a:r>
              <a:rPr lang="en-US" dirty="0">
                <a:solidFill>
                  <a:srgbClr val="FF0000"/>
                </a:solidFill>
                <a:sym typeface="Wingdings"/>
              </a:rPr>
              <a:t>‘hand picking’ </a:t>
            </a:r>
            <a:r>
              <a:rPr lang="en-US" dirty="0">
                <a:sym typeface="Wingdings"/>
              </a:rPr>
              <a:t>under </a:t>
            </a:r>
            <a:r>
              <a:rPr lang="en-US" dirty="0" err="1">
                <a:latin typeface="Symbol" charset="2"/>
                <a:cs typeface="Symbol" charset="2"/>
                <a:sym typeface="Wingdings"/>
              </a:rPr>
              <a:t>m</a:t>
            </a:r>
            <a:r>
              <a:rPr lang="en-US" dirty="0" err="1">
                <a:sym typeface="Wingdings"/>
              </a:rPr>
              <a:t>scope</a:t>
            </a:r>
            <a:endParaRPr lang="en-US" dirty="0"/>
          </a:p>
          <a:p>
            <a:endParaRPr lang="en-US" dirty="0"/>
          </a:p>
        </p:txBody>
      </p:sp>
      <p:sp>
        <p:nvSpPr>
          <p:cNvPr id="14" name="TextBox 13"/>
          <p:cNvSpPr txBox="1"/>
          <p:nvPr/>
        </p:nvSpPr>
        <p:spPr>
          <a:xfrm>
            <a:off x="4137253" y="3690720"/>
            <a:ext cx="3079539" cy="461665"/>
          </a:xfrm>
          <a:prstGeom prst="rect">
            <a:avLst/>
          </a:prstGeom>
          <a:noFill/>
        </p:spPr>
        <p:txBody>
          <a:bodyPr wrap="none" rtlCol="0">
            <a:spAutoFit/>
          </a:bodyPr>
          <a:lstStyle/>
          <a:p>
            <a:r>
              <a:rPr lang="en-US" sz="2400" dirty="0">
                <a:solidFill>
                  <a:srgbClr val="FF0000"/>
                </a:solidFill>
              </a:rPr>
              <a:t>‘Molecular asymmetry’</a:t>
            </a:r>
          </a:p>
        </p:txBody>
      </p:sp>
      <p:sp>
        <p:nvSpPr>
          <p:cNvPr id="15" name="TextBox 14"/>
          <p:cNvSpPr txBox="1"/>
          <p:nvPr/>
        </p:nvSpPr>
        <p:spPr>
          <a:xfrm>
            <a:off x="6874516" y="2367280"/>
            <a:ext cx="2269484" cy="1200329"/>
          </a:xfrm>
          <a:prstGeom prst="rect">
            <a:avLst/>
          </a:prstGeom>
          <a:noFill/>
        </p:spPr>
        <p:txBody>
          <a:bodyPr wrap="none" rtlCol="0">
            <a:spAutoFit/>
          </a:bodyPr>
          <a:lstStyle/>
          <a:p>
            <a:r>
              <a:rPr lang="en-US" dirty="0"/>
              <a:t>Hand picked fractions:</a:t>
            </a:r>
          </a:p>
          <a:p>
            <a:r>
              <a:rPr lang="en-US" dirty="0"/>
              <a:t>Optically active!</a:t>
            </a:r>
          </a:p>
          <a:p>
            <a:r>
              <a:rPr lang="en-US" dirty="0"/>
              <a:t>Same / opposite</a:t>
            </a:r>
          </a:p>
          <a:p>
            <a:r>
              <a:rPr lang="en-US" dirty="0"/>
              <a:t>to natural tartaric acid</a:t>
            </a:r>
          </a:p>
        </p:txBody>
      </p:sp>
      <p:pic>
        <p:nvPicPr>
          <p:cNvPr id="18" name="Picture 17"/>
          <p:cNvPicPr>
            <a:picLocks noChangeAspect="1"/>
          </p:cNvPicPr>
          <p:nvPr/>
        </p:nvPicPr>
        <p:blipFill>
          <a:blip r:embed="rId6"/>
          <a:stretch>
            <a:fillRect/>
          </a:stretch>
        </p:blipFill>
        <p:spPr>
          <a:xfrm>
            <a:off x="1507110" y="4866640"/>
            <a:ext cx="1231900" cy="1828800"/>
          </a:xfrm>
          <a:prstGeom prst="rect">
            <a:avLst/>
          </a:prstGeom>
        </p:spPr>
      </p:pic>
      <p:pic>
        <p:nvPicPr>
          <p:cNvPr id="19" name="Picture 18"/>
          <p:cNvPicPr>
            <a:picLocks noChangeAspect="1"/>
          </p:cNvPicPr>
          <p:nvPr/>
        </p:nvPicPr>
        <p:blipFill>
          <a:blip r:embed="rId7"/>
          <a:stretch>
            <a:fillRect/>
          </a:stretch>
        </p:blipFill>
        <p:spPr>
          <a:xfrm>
            <a:off x="0" y="4866640"/>
            <a:ext cx="1193800" cy="1828800"/>
          </a:xfrm>
          <a:prstGeom prst="rect">
            <a:avLst/>
          </a:prstGeom>
        </p:spPr>
      </p:pic>
      <p:cxnSp>
        <p:nvCxnSpPr>
          <p:cNvPr id="21" name="Straight Connector 20"/>
          <p:cNvCxnSpPr/>
          <p:nvPr/>
        </p:nvCxnSpPr>
        <p:spPr>
          <a:xfrm rot="16200000" flipH="1">
            <a:off x="895774" y="5261084"/>
            <a:ext cx="1019596" cy="2"/>
          </a:xfrm>
          <a:prstGeom prst="line">
            <a:avLst/>
          </a:prstGeom>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0" y="4228065"/>
            <a:ext cx="2946400" cy="523220"/>
          </a:xfrm>
          <a:prstGeom prst="rect">
            <a:avLst/>
          </a:prstGeom>
        </p:spPr>
        <p:txBody>
          <a:bodyPr wrap="square">
            <a:spAutoFit/>
          </a:bodyPr>
          <a:lstStyle/>
          <a:p>
            <a:r>
              <a:rPr lang="en-US" sz="1400" dirty="0" err="1"/>
              <a:t>levotartaric</a:t>
            </a:r>
            <a:r>
              <a:rPr lang="en-US" sz="1400" dirty="0"/>
              <a:t> acid	</a:t>
            </a:r>
            <a:r>
              <a:rPr lang="en-US" sz="1400" dirty="0" err="1"/>
              <a:t>dextrotartaric</a:t>
            </a:r>
            <a:r>
              <a:rPr lang="en-US" sz="1400" dirty="0"/>
              <a:t> acid</a:t>
            </a:r>
          </a:p>
          <a:p>
            <a:r>
              <a:rPr lang="en-US" sz="1400" dirty="0"/>
              <a:t>(L-(+)-tartaric acid)	 (D-(-)-tartaric acid</a:t>
            </a:r>
            <a:r>
              <a:rPr lang="en-US" sz="1400" b="1" dirty="0"/>
              <a:t>	</a:t>
            </a:r>
          </a:p>
        </p:txBody>
      </p:sp>
      <p:sp>
        <p:nvSpPr>
          <p:cNvPr id="24" name="TextBox 23"/>
          <p:cNvSpPr txBox="1"/>
          <p:nvPr/>
        </p:nvSpPr>
        <p:spPr>
          <a:xfrm>
            <a:off x="2636121" y="4976614"/>
            <a:ext cx="1201320" cy="646331"/>
          </a:xfrm>
          <a:prstGeom prst="rect">
            <a:avLst/>
          </a:prstGeom>
          <a:noFill/>
        </p:spPr>
        <p:txBody>
          <a:bodyPr wrap="none" rtlCol="0">
            <a:spAutoFit/>
          </a:bodyPr>
          <a:lstStyle/>
          <a:p>
            <a:r>
              <a:rPr lang="en-US" dirty="0">
                <a:solidFill>
                  <a:srgbClr val="FF0000"/>
                </a:solidFill>
              </a:rPr>
              <a:t>‘Fischer</a:t>
            </a:r>
          </a:p>
          <a:p>
            <a:r>
              <a:rPr lang="en-US" dirty="0">
                <a:solidFill>
                  <a:srgbClr val="FF0000"/>
                </a:solidFill>
              </a:rPr>
              <a:t>projection’</a:t>
            </a:r>
          </a:p>
        </p:txBody>
      </p:sp>
      <p:sp>
        <p:nvSpPr>
          <p:cNvPr id="27" name="TextBox 26"/>
          <p:cNvSpPr txBox="1"/>
          <p:nvPr/>
        </p:nvSpPr>
        <p:spPr>
          <a:xfrm>
            <a:off x="4137253" y="4376449"/>
            <a:ext cx="4875766" cy="1754327"/>
          </a:xfrm>
          <a:prstGeom prst="rect">
            <a:avLst/>
          </a:prstGeom>
          <a:noFill/>
        </p:spPr>
        <p:txBody>
          <a:bodyPr wrap="square" rtlCol="0">
            <a:spAutoFit/>
          </a:bodyPr>
          <a:lstStyle/>
          <a:p>
            <a:r>
              <a:rPr lang="en-US" dirty="0"/>
              <a:t>L/D molecules are </a:t>
            </a:r>
            <a:r>
              <a:rPr lang="en-US" dirty="0">
                <a:solidFill>
                  <a:srgbClr val="FF0000"/>
                </a:solidFill>
              </a:rPr>
              <a:t>mirror images </a:t>
            </a:r>
            <a:r>
              <a:rPr lang="en-US" dirty="0"/>
              <a:t>of each other</a:t>
            </a:r>
          </a:p>
          <a:p>
            <a:endParaRPr lang="en-US" dirty="0"/>
          </a:p>
          <a:p>
            <a:r>
              <a:rPr lang="en-US" dirty="0"/>
              <a:t>Synthetic Tartaric acid: </a:t>
            </a:r>
            <a:r>
              <a:rPr lang="en-US" dirty="0" err="1">
                <a:solidFill>
                  <a:srgbClr val="FF0000"/>
                </a:solidFill>
              </a:rPr>
              <a:t>Racemic</a:t>
            </a:r>
            <a:r>
              <a:rPr lang="en-US" dirty="0">
                <a:solidFill>
                  <a:srgbClr val="FF0000"/>
                </a:solidFill>
              </a:rPr>
              <a:t> / </a:t>
            </a:r>
            <a:r>
              <a:rPr lang="en-US" dirty="0" err="1">
                <a:solidFill>
                  <a:srgbClr val="FF0000"/>
                </a:solidFill>
              </a:rPr>
              <a:t>racemat</a:t>
            </a:r>
            <a:endParaRPr lang="en-US" dirty="0">
              <a:solidFill>
                <a:srgbClr val="FF0000"/>
              </a:solidFill>
            </a:endParaRPr>
          </a:p>
          <a:p>
            <a:r>
              <a:rPr lang="en-US" dirty="0"/>
              <a:t>1 : 1 mix of L / D, activities cancel</a:t>
            </a:r>
          </a:p>
          <a:p>
            <a:endParaRPr lang="en-US" dirty="0"/>
          </a:p>
          <a:p>
            <a:r>
              <a:rPr lang="en-US" dirty="0"/>
              <a:t>But natural synthesis delivers pure </a:t>
            </a:r>
            <a:r>
              <a:rPr lang="en-US" dirty="0">
                <a:solidFill>
                  <a:srgbClr val="FF0000"/>
                </a:solidFill>
              </a:rPr>
              <a:t>‘</a:t>
            </a:r>
            <a:r>
              <a:rPr lang="en-US" dirty="0" err="1">
                <a:solidFill>
                  <a:srgbClr val="FF0000"/>
                </a:solidFill>
              </a:rPr>
              <a:t>enantiomer</a:t>
            </a:r>
            <a:r>
              <a:rPr lang="en-US" dirty="0">
                <a:solidFill>
                  <a:srgbClr val="FF0000"/>
                </a:solidFill>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668214" y="-147320"/>
            <a:ext cx="7772400" cy="1143000"/>
          </a:xfrm>
        </p:spPr>
        <p:txBody>
          <a:bodyPr/>
          <a:lstStyle/>
          <a:p>
            <a:pPr eaLnBrk="1" hangingPunct="1"/>
            <a:r>
              <a:rPr lang="en-GB" dirty="0" err="1"/>
              <a:t>Nematic</a:t>
            </a:r>
            <a:r>
              <a:rPr lang="en-GB" dirty="0"/>
              <a:t> – isotropic: 1</a:t>
            </a:r>
            <a:r>
              <a:rPr lang="en-GB" baseline="30000" dirty="0"/>
              <a:t>st</a:t>
            </a:r>
            <a:r>
              <a:rPr lang="en-GB" dirty="0"/>
              <a:t> order PT</a:t>
            </a:r>
          </a:p>
        </p:txBody>
      </p:sp>
      <p:sp>
        <p:nvSpPr>
          <p:cNvPr id="91139" name="Rectangle 3"/>
          <p:cNvSpPr>
            <a:spLocks noGrp="1" noChangeArrowheads="1"/>
          </p:cNvSpPr>
          <p:nvPr>
            <p:ph type="body" idx="1"/>
          </p:nvPr>
        </p:nvSpPr>
        <p:spPr>
          <a:xfrm>
            <a:off x="281354" y="905192"/>
            <a:ext cx="4923692" cy="4764088"/>
          </a:xfrm>
        </p:spPr>
        <p:txBody>
          <a:bodyPr>
            <a:normAutofit fontScale="92500" lnSpcReduction="20000"/>
          </a:bodyPr>
          <a:lstStyle/>
          <a:p>
            <a:pPr eaLnBrk="1" hangingPunct="1">
              <a:lnSpc>
                <a:spcPct val="90000"/>
              </a:lnSpc>
            </a:pPr>
            <a:r>
              <a:rPr lang="en-US" sz="2800" dirty="0">
                <a:sym typeface="Wingdings"/>
              </a:rPr>
              <a:t>OP S = &lt; P</a:t>
            </a:r>
            <a:r>
              <a:rPr lang="en-US" sz="2800" baseline="-25000" dirty="0">
                <a:sym typeface="Wingdings"/>
              </a:rPr>
              <a:t>2</a:t>
            </a:r>
            <a:r>
              <a:rPr lang="en-US" sz="2800" dirty="0">
                <a:sym typeface="Wingdings"/>
              </a:rPr>
              <a:t>(cos</a:t>
            </a:r>
            <a:r>
              <a:rPr lang="en-US" sz="2800" dirty="0">
                <a:latin typeface="Symbol" charset="2"/>
                <a:cs typeface="Symbol" charset="2"/>
                <a:sym typeface="Wingdings"/>
              </a:rPr>
              <a:t>q</a:t>
            </a:r>
            <a:r>
              <a:rPr lang="en-US" sz="2800" dirty="0">
                <a:sym typeface="Wingdings"/>
              </a:rPr>
              <a:t>)&gt;</a:t>
            </a:r>
          </a:p>
          <a:p>
            <a:pPr eaLnBrk="1" hangingPunct="1">
              <a:lnSpc>
                <a:spcPct val="90000"/>
              </a:lnSpc>
            </a:pPr>
            <a:r>
              <a:rPr lang="en-US" sz="2800" dirty="0">
                <a:sym typeface="Wingdings"/>
              </a:rPr>
              <a:t>S = 0 in isotropic phase</a:t>
            </a:r>
          </a:p>
          <a:p>
            <a:pPr eaLnBrk="1" hangingPunct="1">
              <a:lnSpc>
                <a:spcPct val="90000"/>
              </a:lnSpc>
            </a:pPr>
            <a:r>
              <a:rPr lang="en-US" sz="2800" dirty="0">
                <a:sym typeface="Wingdings"/>
              </a:rPr>
              <a:t>S ‘jumps’ to S &gt; 0 at </a:t>
            </a:r>
            <a:r>
              <a:rPr lang="en-US" sz="2800" dirty="0" err="1">
                <a:sym typeface="Wingdings"/>
              </a:rPr>
              <a:t>T</a:t>
            </a:r>
            <a:r>
              <a:rPr lang="en-US" sz="2800" baseline="-25000" dirty="0" err="1">
                <a:sym typeface="Wingdings"/>
              </a:rPr>
              <a:t>ni</a:t>
            </a:r>
            <a:endParaRPr lang="en-US" sz="2800" baseline="-25000" dirty="0">
              <a:sym typeface="Wingdings"/>
            </a:endParaRPr>
          </a:p>
          <a:p>
            <a:pPr eaLnBrk="1" hangingPunct="1">
              <a:lnSpc>
                <a:spcPct val="90000"/>
              </a:lnSpc>
              <a:buNone/>
            </a:pPr>
            <a:r>
              <a:rPr lang="en-US" sz="2800" dirty="0">
                <a:sym typeface="Wingdings"/>
              </a:rPr>
              <a:t>	(Maier/</a:t>
            </a:r>
            <a:r>
              <a:rPr lang="en-US" sz="2800" dirty="0" err="1">
                <a:sym typeface="Wingdings"/>
              </a:rPr>
              <a:t>Saupe</a:t>
            </a:r>
            <a:r>
              <a:rPr lang="en-US" sz="2800" dirty="0">
                <a:sym typeface="Wingdings"/>
              </a:rPr>
              <a:t>: S = 0.44 at </a:t>
            </a:r>
            <a:r>
              <a:rPr lang="en-US" sz="2800" dirty="0" err="1">
                <a:sym typeface="Wingdings"/>
              </a:rPr>
              <a:t>T</a:t>
            </a:r>
            <a:r>
              <a:rPr lang="en-US" sz="2800" baseline="-25000" dirty="0" err="1">
                <a:sym typeface="Wingdings"/>
              </a:rPr>
              <a:t>ni</a:t>
            </a:r>
            <a:r>
              <a:rPr lang="en-US" sz="2800" dirty="0">
                <a:sym typeface="Wingdings"/>
              </a:rPr>
              <a:t>)</a:t>
            </a:r>
          </a:p>
          <a:p>
            <a:pPr>
              <a:lnSpc>
                <a:spcPct val="90000"/>
              </a:lnSpc>
            </a:pPr>
            <a:r>
              <a:rPr lang="en-GB" sz="2800" dirty="0"/>
              <a:t>(Small) latent heat at </a:t>
            </a:r>
            <a:r>
              <a:rPr lang="en-GB" sz="2800" dirty="0" err="1"/>
              <a:t>n</a:t>
            </a:r>
            <a:r>
              <a:rPr lang="en-GB" sz="2800" dirty="0"/>
              <a:t> </a:t>
            </a:r>
            <a:r>
              <a:rPr lang="en-US" sz="2800" dirty="0" err="1">
                <a:sym typeface="Wingdings"/>
              </a:rPr>
              <a:t></a:t>
            </a:r>
            <a:r>
              <a:rPr lang="en-US" sz="2800" dirty="0">
                <a:sym typeface="Wingdings"/>
              </a:rPr>
              <a:t> </a:t>
            </a:r>
            <a:r>
              <a:rPr lang="en-US" sz="2800" dirty="0" err="1">
                <a:sym typeface="Wingdings"/>
              </a:rPr>
              <a:t>i</a:t>
            </a:r>
            <a:endParaRPr lang="en-US" sz="2800" dirty="0">
              <a:sym typeface="Wingdings"/>
            </a:endParaRPr>
          </a:p>
          <a:p>
            <a:pPr>
              <a:lnSpc>
                <a:spcPct val="90000"/>
              </a:lnSpc>
            </a:pPr>
            <a:r>
              <a:rPr lang="en-US" sz="2800" dirty="0">
                <a:sym typeface="Wingdings"/>
              </a:rPr>
              <a:t> S rises as T drops</a:t>
            </a:r>
          </a:p>
          <a:p>
            <a:pPr>
              <a:lnSpc>
                <a:spcPct val="90000"/>
              </a:lnSpc>
              <a:buNone/>
            </a:pPr>
            <a:r>
              <a:rPr lang="en-US" sz="2800" dirty="0">
                <a:sym typeface="Wingdings"/>
              </a:rPr>
              <a:t>	Typically, S = 0.5 … 0.9</a:t>
            </a:r>
          </a:p>
          <a:p>
            <a:pPr eaLnBrk="1" hangingPunct="1">
              <a:lnSpc>
                <a:spcPct val="90000"/>
              </a:lnSpc>
            </a:pPr>
            <a:r>
              <a:rPr lang="en-US" sz="2800" dirty="0">
                <a:sym typeface="Wingdings"/>
              </a:rPr>
              <a:t>S(T) </a:t>
            </a:r>
            <a:r>
              <a:rPr lang="en-US" sz="2800" dirty="0" err="1">
                <a:sym typeface="Wingdings"/>
              </a:rPr>
              <a:t></a:t>
            </a:r>
            <a:r>
              <a:rPr lang="en-US" sz="2800" dirty="0">
                <a:sym typeface="Wingdings"/>
              </a:rPr>
              <a:t> 1 for T </a:t>
            </a:r>
            <a:r>
              <a:rPr lang="en-US" sz="2800" dirty="0" err="1">
                <a:sym typeface="Wingdings"/>
              </a:rPr>
              <a:t></a:t>
            </a:r>
            <a:r>
              <a:rPr lang="en-US" sz="2800" dirty="0">
                <a:sym typeface="Wingdings"/>
              </a:rPr>
              <a:t> 0</a:t>
            </a:r>
          </a:p>
          <a:p>
            <a:pPr eaLnBrk="1" hangingPunct="1">
              <a:lnSpc>
                <a:spcPct val="90000"/>
              </a:lnSpc>
              <a:buNone/>
            </a:pPr>
            <a:r>
              <a:rPr lang="en-US" sz="2400" dirty="0">
                <a:sym typeface="Wingdings"/>
              </a:rPr>
              <a:t>(hypothetically- </a:t>
            </a:r>
            <a:r>
              <a:rPr lang="en-US" sz="2400" dirty="0" err="1">
                <a:sym typeface="Wingdings"/>
              </a:rPr>
              <a:t>crystallises</a:t>
            </a:r>
            <a:r>
              <a:rPr lang="en-US" sz="2400" dirty="0">
                <a:sym typeface="Wingdings"/>
              </a:rPr>
              <a:t> before)</a:t>
            </a:r>
          </a:p>
          <a:p>
            <a:pPr eaLnBrk="1" hangingPunct="1">
              <a:lnSpc>
                <a:spcPct val="90000"/>
              </a:lnSpc>
              <a:buNone/>
            </a:pPr>
            <a:endParaRPr lang="en-US" sz="2400" dirty="0">
              <a:sym typeface="Wingdings"/>
            </a:endParaRPr>
          </a:p>
          <a:p>
            <a:pPr eaLnBrk="1" hangingPunct="1">
              <a:lnSpc>
                <a:spcPct val="90000"/>
              </a:lnSpc>
              <a:buNone/>
            </a:pPr>
            <a:endParaRPr lang="en-US" sz="2400" dirty="0">
              <a:sym typeface="Wingdings"/>
            </a:endParaRPr>
          </a:p>
          <a:p>
            <a:pPr eaLnBrk="1" hangingPunct="1">
              <a:lnSpc>
                <a:spcPct val="90000"/>
              </a:lnSpc>
              <a:buNone/>
            </a:pPr>
            <a:r>
              <a:rPr lang="en-US" sz="2400" dirty="0">
                <a:sym typeface="Wingdings"/>
              </a:rPr>
              <a:t>			Easiest seen experimentally in </a:t>
            </a:r>
          </a:p>
          <a:p>
            <a:pPr eaLnBrk="1" hangingPunct="1">
              <a:lnSpc>
                <a:spcPct val="90000"/>
              </a:lnSpc>
              <a:buNone/>
            </a:pPr>
            <a:r>
              <a:rPr lang="en-US" sz="2400" dirty="0">
                <a:latin typeface="Symbol" charset="2"/>
                <a:cs typeface="Symbol" charset="2"/>
                <a:sym typeface="Wingdings"/>
              </a:rPr>
              <a:t>							</a:t>
            </a:r>
            <a:r>
              <a:rPr lang="en-US" sz="2400" dirty="0" err="1">
                <a:latin typeface="Symbol" charset="2"/>
                <a:cs typeface="Symbol" charset="2"/>
                <a:sym typeface="Wingdings"/>
              </a:rPr>
              <a:t>D</a:t>
            </a:r>
            <a:r>
              <a:rPr lang="en-US" sz="2400" dirty="0" err="1">
                <a:sym typeface="Wingdings"/>
              </a:rPr>
              <a:t>n(T</a:t>
            </a:r>
            <a:r>
              <a:rPr lang="en-US" sz="2400" dirty="0">
                <a:sym typeface="Wingdings"/>
              </a:rPr>
              <a:t>) ~ S(T)</a:t>
            </a:r>
          </a:p>
          <a:p>
            <a:pPr eaLnBrk="1" hangingPunct="1">
              <a:lnSpc>
                <a:spcPct val="90000"/>
              </a:lnSpc>
            </a:pPr>
            <a:endParaRPr lang="en-US" sz="2800" dirty="0">
              <a:sym typeface="Wingdings"/>
            </a:endParaRPr>
          </a:p>
          <a:p>
            <a:pPr eaLnBrk="1" hangingPunct="1">
              <a:lnSpc>
                <a:spcPct val="90000"/>
              </a:lnSpc>
            </a:pPr>
            <a:endParaRPr lang="en-GB" sz="2800" dirty="0"/>
          </a:p>
        </p:txBody>
      </p:sp>
      <p:grpSp>
        <p:nvGrpSpPr>
          <p:cNvPr id="2" name="Group 20"/>
          <p:cNvGrpSpPr>
            <a:grpSpLocks/>
          </p:cNvGrpSpPr>
          <p:nvPr/>
        </p:nvGrpSpPr>
        <p:grpSpPr bwMode="auto">
          <a:xfrm>
            <a:off x="5262196" y="905192"/>
            <a:ext cx="3108080" cy="2670175"/>
            <a:chOff x="3639" y="1584"/>
            <a:chExt cx="2121" cy="1682"/>
          </a:xfrm>
        </p:grpSpPr>
        <p:grpSp>
          <p:nvGrpSpPr>
            <p:cNvPr id="3" name="Group 16"/>
            <p:cNvGrpSpPr>
              <a:grpSpLocks/>
            </p:cNvGrpSpPr>
            <p:nvPr/>
          </p:nvGrpSpPr>
          <p:grpSpPr bwMode="auto">
            <a:xfrm>
              <a:off x="3840" y="1584"/>
              <a:ext cx="1920" cy="1440"/>
              <a:chOff x="3696" y="1584"/>
              <a:chExt cx="1920" cy="1440"/>
            </a:xfrm>
          </p:grpSpPr>
          <p:grpSp>
            <p:nvGrpSpPr>
              <p:cNvPr id="4" name="Group 7"/>
              <p:cNvGrpSpPr>
                <a:grpSpLocks/>
              </p:cNvGrpSpPr>
              <p:nvPr/>
            </p:nvGrpSpPr>
            <p:grpSpPr bwMode="auto">
              <a:xfrm>
                <a:off x="3696" y="1584"/>
                <a:ext cx="1920" cy="1440"/>
                <a:chOff x="3696" y="1584"/>
                <a:chExt cx="1920" cy="1440"/>
              </a:xfrm>
            </p:grpSpPr>
            <p:sp>
              <p:nvSpPr>
                <p:cNvPr id="91150" name="Line 4"/>
                <p:cNvSpPr>
                  <a:spLocks noChangeShapeType="1"/>
                </p:cNvSpPr>
                <p:nvPr/>
              </p:nvSpPr>
              <p:spPr bwMode="auto">
                <a:xfrm>
                  <a:off x="3696" y="1584"/>
                  <a:ext cx="0" cy="1440"/>
                </a:xfrm>
                <a:prstGeom prst="line">
                  <a:avLst/>
                </a:prstGeom>
                <a:noFill/>
                <a:ln w="38100">
                  <a:solidFill>
                    <a:schemeClr val="accent2"/>
                  </a:solidFill>
                  <a:round/>
                  <a:headEnd/>
                  <a:tailEnd/>
                </a:ln>
              </p:spPr>
              <p:txBody>
                <a:bodyPr wrap="none" anchor="ctr">
                  <a:prstTxWarp prst="textNoShape">
                    <a:avLst/>
                  </a:prstTxWarp>
                </a:bodyPr>
                <a:lstStyle/>
                <a:p>
                  <a:endParaRPr lang="en-GB"/>
                </a:p>
              </p:txBody>
            </p:sp>
            <p:sp>
              <p:nvSpPr>
                <p:cNvPr id="91151" name="Line 6"/>
                <p:cNvSpPr>
                  <a:spLocks noChangeShapeType="1"/>
                </p:cNvSpPr>
                <p:nvPr/>
              </p:nvSpPr>
              <p:spPr bwMode="auto">
                <a:xfrm>
                  <a:off x="3696" y="3024"/>
                  <a:ext cx="1920" cy="0"/>
                </a:xfrm>
                <a:prstGeom prst="line">
                  <a:avLst/>
                </a:prstGeom>
                <a:noFill/>
                <a:ln w="38100">
                  <a:solidFill>
                    <a:schemeClr val="accent2"/>
                  </a:solidFill>
                  <a:round/>
                  <a:headEnd/>
                  <a:tailEnd/>
                </a:ln>
              </p:spPr>
              <p:txBody>
                <a:bodyPr wrap="none" anchor="ctr">
                  <a:prstTxWarp prst="textNoShape">
                    <a:avLst/>
                  </a:prstTxWarp>
                </a:bodyPr>
                <a:lstStyle/>
                <a:p>
                  <a:endParaRPr lang="en-GB"/>
                </a:p>
              </p:txBody>
            </p:sp>
          </p:grpSp>
          <p:grpSp>
            <p:nvGrpSpPr>
              <p:cNvPr id="5" name="Group 15"/>
              <p:cNvGrpSpPr>
                <a:grpSpLocks/>
              </p:cNvGrpSpPr>
              <p:nvPr/>
            </p:nvGrpSpPr>
            <p:grpSpPr bwMode="auto">
              <a:xfrm>
                <a:off x="3696" y="1776"/>
                <a:ext cx="1872" cy="1248"/>
                <a:chOff x="3696" y="1728"/>
                <a:chExt cx="1872" cy="1248"/>
              </a:xfrm>
            </p:grpSpPr>
            <p:sp>
              <p:nvSpPr>
                <p:cNvPr id="91147" name="Freeform 12"/>
                <p:cNvSpPr>
                  <a:spLocks/>
                </p:cNvSpPr>
                <p:nvPr/>
              </p:nvSpPr>
              <p:spPr bwMode="auto">
                <a:xfrm>
                  <a:off x="3696" y="1728"/>
                  <a:ext cx="1344" cy="336"/>
                </a:xfrm>
                <a:custGeom>
                  <a:avLst/>
                  <a:gdLst>
                    <a:gd name="T0" fmla="*/ 0 w 1344"/>
                    <a:gd name="T1" fmla="*/ 0 h 336"/>
                    <a:gd name="T2" fmla="*/ 432 w 1344"/>
                    <a:gd name="T3" fmla="*/ 48 h 336"/>
                    <a:gd name="T4" fmla="*/ 1104 w 1344"/>
                    <a:gd name="T5" fmla="*/ 240 h 336"/>
                    <a:gd name="T6" fmla="*/ 1344 w 1344"/>
                    <a:gd name="T7" fmla="*/ 336 h 336"/>
                    <a:gd name="T8" fmla="*/ 0 60000 65536"/>
                    <a:gd name="T9" fmla="*/ 0 60000 65536"/>
                    <a:gd name="T10" fmla="*/ 0 60000 65536"/>
                    <a:gd name="T11" fmla="*/ 0 60000 65536"/>
                    <a:gd name="T12" fmla="*/ 0 w 1344"/>
                    <a:gd name="T13" fmla="*/ 0 h 336"/>
                    <a:gd name="T14" fmla="*/ 1344 w 1344"/>
                    <a:gd name="T15" fmla="*/ 336 h 336"/>
                  </a:gdLst>
                  <a:ahLst/>
                  <a:cxnLst>
                    <a:cxn ang="T8">
                      <a:pos x="T0" y="T1"/>
                    </a:cxn>
                    <a:cxn ang="T9">
                      <a:pos x="T2" y="T3"/>
                    </a:cxn>
                    <a:cxn ang="T10">
                      <a:pos x="T4" y="T5"/>
                    </a:cxn>
                    <a:cxn ang="T11">
                      <a:pos x="T6" y="T7"/>
                    </a:cxn>
                  </a:cxnLst>
                  <a:rect l="T12" t="T13" r="T14" b="T15"/>
                  <a:pathLst>
                    <a:path w="1344" h="336">
                      <a:moveTo>
                        <a:pt x="0" y="0"/>
                      </a:moveTo>
                      <a:cubicBezTo>
                        <a:pt x="124" y="4"/>
                        <a:pt x="248" y="8"/>
                        <a:pt x="432" y="48"/>
                      </a:cubicBezTo>
                      <a:cubicBezTo>
                        <a:pt x="616" y="88"/>
                        <a:pt x="952" y="192"/>
                        <a:pt x="1104" y="240"/>
                      </a:cubicBezTo>
                      <a:cubicBezTo>
                        <a:pt x="1256" y="288"/>
                        <a:pt x="1304" y="320"/>
                        <a:pt x="1344" y="336"/>
                      </a:cubicBezTo>
                    </a:path>
                  </a:pathLst>
                </a:custGeom>
                <a:noFill/>
                <a:ln w="38100">
                  <a:solidFill>
                    <a:srgbClr val="FF0000"/>
                  </a:solidFill>
                  <a:round/>
                  <a:headEnd/>
                  <a:tailEnd/>
                </a:ln>
              </p:spPr>
              <p:txBody>
                <a:bodyPr wrap="none" anchor="ctr">
                  <a:prstTxWarp prst="textNoShape">
                    <a:avLst/>
                  </a:prstTxWarp>
                </a:bodyPr>
                <a:lstStyle/>
                <a:p>
                  <a:endParaRPr lang="en-GB"/>
                </a:p>
              </p:txBody>
            </p:sp>
            <p:sp>
              <p:nvSpPr>
                <p:cNvPr id="91148" name="Line 13"/>
                <p:cNvSpPr>
                  <a:spLocks noChangeShapeType="1"/>
                </p:cNvSpPr>
                <p:nvPr/>
              </p:nvSpPr>
              <p:spPr bwMode="auto">
                <a:xfrm>
                  <a:off x="5040" y="2064"/>
                  <a:ext cx="0" cy="912"/>
                </a:xfrm>
                <a:prstGeom prst="line">
                  <a:avLst/>
                </a:prstGeom>
                <a:noFill/>
                <a:ln w="38100">
                  <a:solidFill>
                    <a:srgbClr val="FF0000"/>
                  </a:solidFill>
                  <a:round/>
                  <a:headEnd/>
                  <a:tailEnd/>
                </a:ln>
              </p:spPr>
              <p:txBody>
                <a:bodyPr wrap="none" anchor="ctr">
                  <a:prstTxWarp prst="textNoShape">
                    <a:avLst/>
                  </a:prstTxWarp>
                </a:bodyPr>
                <a:lstStyle/>
                <a:p>
                  <a:endParaRPr lang="en-GB"/>
                </a:p>
              </p:txBody>
            </p:sp>
            <p:sp>
              <p:nvSpPr>
                <p:cNvPr id="91149" name="Line 14"/>
                <p:cNvSpPr>
                  <a:spLocks noChangeShapeType="1"/>
                </p:cNvSpPr>
                <p:nvPr/>
              </p:nvSpPr>
              <p:spPr bwMode="auto">
                <a:xfrm>
                  <a:off x="5040" y="2976"/>
                  <a:ext cx="528" cy="0"/>
                </a:xfrm>
                <a:prstGeom prst="line">
                  <a:avLst/>
                </a:prstGeom>
                <a:noFill/>
                <a:ln w="38100">
                  <a:solidFill>
                    <a:srgbClr val="FF0000"/>
                  </a:solidFill>
                  <a:round/>
                  <a:headEnd/>
                  <a:tailEnd/>
                </a:ln>
              </p:spPr>
              <p:txBody>
                <a:bodyPr wrap="none" anchor="ctr">
                  <a:prstTxWarp prst="textNoShape">
                    <a:avLst/>
                  </a:prstTxWarp>
                </a:bodyPr>
                <a:lstStyle/>
                <a:p>
                  <a:endParaRPr lang="en-GB"/>
                </a:p>
              </p:txBody>
            </p:sp>
          </p:grpSp>
        </p:grpSp>
        <p:sp>
          <p:nvSpPr>
            <p:cNvPr id="91143" name="Text Box 17"/>
            <p:cNvSpPr txBox="1">
              <a:spLocks noChangeArrowheads="1"/>
            </p:cNvSpPr>
            <p:nvPr/>
          </p:nvSpPr>
          <p:spPr bwMode="auto">
            <a:xfrm rot="16200000">
              <a:off x="3297" y="2172"/>
              <a:ext cx="893" cy="210"/>
            </a:xfrm>
            <a:prstGeom prst="rect">
              <a:avLst/>
            </a:prstGeom>
            <a:noFill/>
            <a:ln w="9525">
              <a:noFill/>
              <a:miter lim="800000"/>
              <a:headEnd/>
              <a:tailEnd/>
            </a:ln>
          </p:spPr>
          <p:txBody>
            <a:bodyPr wrap="none">
              <a:prstTxWarp prst="textNoShape">
                <a:avLst/>
              </a:prstTxWarp>
              <a:spAutoFit/>
            </a:bodyPr>
            <a:lstStyle/>
            <a:p>
              <a:r>
                <a:rPr lang="en-GB" sz="1400"/>
                <a:t>Order parameter</a:t>
              </a:r>
              <a:endParaRPr lang="en-GB"/>
            </a:p>
          </p:txBody>
        </p:sp>
        <p:sp>
          <p:nvSpPr>
            <p:cNvPr id="91144" name="Text Box 18"/>
            <p:cNvSpPr txBox="1">
              <a:spLocks noChangeArrowheads="1"/>
            </p:cNvSpPr>
            <p:nvPr/>
          </p:nvSpPr>
          <p:spPr bwMode="auto">
            <a:xfrm>
              <a:off x="4608" y="3072"/>
              <a:ext cx="765" cy="194"/>
            </a:xfrm>
            <a:prstGeom prst="rect">
              <a:avLst/>
            </a:prstGeom>
            <a:noFill/>
            <a:ln w="9525">
              <a:noFill/>
              <a:miter lim="800000"/>
              <a:headEnd/>
              <a:tailEnd/>
            </a:ln>
          </p:spPr>
          <p:txBody>
            <a:bodyPr wrap="none">
              <a:prstTxWarp prst="textNoShape">
                <a:avLst/>
              </a:prstTxWarp>
              <a:spAutoFit/>
            </a:bodyPr>
            <a:lstStyle/>
            <a:p>
              <a:r>
                <a:rPr lang="en-GB" sz="1400"/>
                <a:t>Temperature</a:t>
              </a:r>
            </a:p>
          </p:txBody>
        </p:sp>
      </p:grpSp>
      <p:pic>
        <p:nvPicPr>
          <p:cNvPr id="16" name="Picture 15"/>
          <p:cNvPicPr>
            <a:picLocks noChangeAspect="1"/>
          </p:cNvPicPr>
          <p:nvPr/>
        </p:nvPicPr>
        <p:blipFill>
          <a:blip r:embed="rId3"/>
          <a:stretch>
            <a:fillRect/>
          </a:stretch>
        </p:blipFill>
        <p:spPr>
          <a:xfrm>
            <a:off x="5048103" y="4124960"/>
            <a:ext cx="3955767" cy="2569209"/>
          </a:xfrm>
          <a:prstGeom prst="rect">
            <a:avLst/>
          </a:prstGeom>
        </p:spPr>
      </p:pic>
      <p:sp>
        <p:nvSpPr>
          <p:cNvPr id="17" name="TextBox 16"/>
          <p:cNvSpPr txBox="1"/>
          <p:nvPr/>
        </p:nvSpPr>
        <p:spPr>
          <a:xfrm>
            <a:off x="3322320" y="6524208"/>
            <a:ext cx="3050322" cy="307777"/>
          </a:xfrm>
          <a:prstGeom prst="rect">
            <a:avLst/>
          </a:prstGeom>
          <a:noFill/>
        </p:spPr>
        <p:txBody>
          <a:bodyPr wrap="none" rtlCol="0">
            <a:spAutoFit/>
          </a:bodyPr>
          <a:lstStyle/>
          <a:p>
            <a:r>
              <a:rPr lang="en-US" sz="1400" dirty="0"/>
              <a:t>N </a:t>
            </a:r>
            <a:r>
              <a:rPr lang="en-US" sz="1400" dirty="0" err="1"/>
              <a:t>Avci</a:t>
            </a:r>
            <a:r>
              <a:rPr lang="en-US" sz="1400" dirty="0"/>
              <a:t> et al., </a:t>
            </a:r>
            <a:r>
              <a:rPr lang="en-US" sz="1400" i="1" dirty="0"/>
              <a:t>Soft Matter </a:t>
            </a:r>
            <a:r>
              <a:rPr lang="en-US" sz="1400" b="1" dirty="0"/>
              <a:t>9</a:t>
            </a:r>
            <a:r>
              <a:rPr lang="en-US" sz="1400" dirty="0"/>
              <a:t>, 1066 (2013)</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385" y="-147320"/>
            <a:ext cx="7772400" cy="1143000"/>
          </a:xfrm>
        </p:spPr>
        <p:txBody>
          <a:bodyPr>
            <a:normAutofit fontScale="90000"/>
          </a:bodyPr>
          <a:lstStyle/>
          <a:p>
            <a:r>
              <a:rPr lang="en-US" dirty="0"/>
              <a:t>Maier- </a:t>
            </a:r>
            <a:r>
              <a:rPr lang="en-US" dirty="0" err="1"/>
              <a:t>Saupe</a:t>
            </a:r>
            <a:r>
              <a:rPr lang="en-US" dirty="0"/>
              <a:t> mean field theory</a:t>
            </a:r>
            <a:br>
              <a:rPr lang="en-US" dirty="0"/>
            </a:br>
            <a:r>
              <a:rPr lang="en-US" sz="2400" dirty="0"/>
              <a:t>Here, order parameter S is called OP to distinguish from entropy S</a:t>
            </a:r>
            <a:endParaRPr lang="en-US" dirty="0"/>
          </a:p>
        </p:txBody>
      </p:sp>
      <p:sp>
        <p:nvSpPr>
          <p:cNvPr id="3" name="Content Placeholder 2"/>
          <p:cNvSpPr>
            <a:spLocks noGrp="1"/>
          </p:cNvSpPr>
          <p:nvPr>
            <p:ph idx="1"/>
          </p:nvPr>
        </p:nvSpPr>
        <p:spPr>
          <a:xfrm>
            <a:off x="211015" y="1143000"/>
            <a:ext cx="8792308" cy="2585720"/>
          </a:xfrm>
        </p:spPr>
        <p:txBody>
          <a:bodyPr>
            <a:normAutofit/>
          </a:bodyPr>
          <a:lstStyle/>
          <a:p>
            <a:r>
              <a:rPr lang="en-US" sz="2400" dirty="0"/>
              <a:t>Assume energy (U) gain per molecule from parallel alignment </a:t>
            </a:r>
            <a:r>
              <a:rPr lang="en-US" sz="2400" dirty="0">
                <a:latin typeface="Symbol" charset="2"/>
                <a:cs typeface="Symbol" charset="2"/>
              </a:rPr>
              <a:t>D</a:t>
            </a:r>
            <a:r>
              <a:rPr lang="en-US" sz="2400" dirty="0"/>
              <a:t>U = -</a:t>
            </a:r>
            <a:r>
              <a:rPr lang="en-US" sz="2400" baseline="30000" dirty="0"/>
              <a:t>u</a:t>
            </a:r>
            <a:r>
              <a:rPr lang="en-US" sz="2400" dirty="0"/>
              <a:t>/</a:t>
            </a:r>
            <a:r>
              <a:rPr lang="en-US" sz="2400" baseline="-25000" dirty="0"/>
              <a:t>2</a:t>
            </a:r>
            <a:r>
              <a:rPr lang="en-US" sz="2400" dirty="0"/>
              <a:t> OP</a:t>
            </a:r>
            <a:r>
              <a:rPr lang="en-US" sz="2400" baseline="30000" dirty="0"/>
              <a:t>2 </a:t>
            </a:r>
            <a:r>
              <a:rPr lang="en-US" sz="2400" dirty="0"/>
              <a:t>(</a:t>
            </a:r>
            <a:r>
              <a:rPr lang="en-US" sz="2400" dirty="0" err="1"/>
              <a:t>u</a:t>
            </a:r>
            <a:r>
              <a:rPr lang="en-US" sz="2400" dirty="0"/>
              <a:t> = ‘coupling parameter’, specific to particular species)</a:t>
            </a:r>
            <a:endParaRPr lang="en-US" sz="2400" baseline="30000" dirty="0"/>
          </a:p>
          <a:p>
            <a:r>
              <a:rPr lang="en-US" sz="2400" dirty="0"/>
              <a:t>Ignore </a:t>
            </a:r>
            <a:r>
              <a:rPr lang="en-US" sz="2400" dirty="0" err="1"/>
              <a:t>p</a:t>
            </a:r>
            <a:r>
              <a:rPr lang="en-US" sz="2400" dirty="0" err="1">
                <a:latin typeface="Symbol" charset="2"/>
                <a:cs typeface="Symbol" charset="2"/>
              </a:rPr>
              <a:t>D</a:t>
            </a:r>
            <a:r>
              <a:rPr lang="en-US" sz="2400" dirty="0" err="1"/>
              <a:t>V</a:t>
            </a:r>
            <a:r>
              <a:rPr lang="en-US" sz="2400" dirty="0"/>
              <a:t> (improved packing)</a:t>
            </a:r>
          </a:p>
          <a:p>
            <a:r>
              <a:rPr lang="en-US" sz="2400" dirty="0"/>
              <a:t>But entropy loss due to alignment,</a:t>
            </a:r>
          </a:p>
          <a:p>
            <a:endParaRPr lang="en-US" sz="2400" dirty="0"/>
          </a:p>
          <a:p>
            <a:r>
              <a:rPr lang="en-US" sz="2400" dirty="0"/>
              <a:t>                                                                       &lt; 0? </a:t>
            </a:r>
          </a:p>
          <a:p>
            <a:endParaRPr lang="en-US" sz="2400" dirty="0"/>
          </a:p>
          <a:p>
            <a:pPr>
              <a:buNone/>
            </a:pPr>
            <a:endParaRPr lang="en-US" sz="1200" dirty="0"/>
          </a:p>
        </p:txBody>
      </p:sp>
      <p:graphicFrame>
        <p:nvGraphicFramePr>
          <p:cNvPr id="4" name="Object 3"/>
          <p:cNvGraphicFramePr>
            <a:graphicFrameLocks noChangeAspect="1"/>
          </p:cNvGraphicFramePr>
          <p:nvPr>
            <p:extLst>
              <p:ext uri="{D42A27DB-BD31-4B8C-83A1-F6EECF244321}">
                <p14:modId xmlns:p14="http://schemas.microsoft.com/office/powerpoint/2010/main" val="2026561133"/>
              </p:ext>
            </p:extLst>
          </p:nvPr>
        </p:nvGraphicFramePr>
        <p:xfrm>
          <a:off x="5120971" y="2291136"/>
          <a:ext cx="3354814" cy="680663"/>
        </p:xfrm>
        <a:graphic>
          <a:graphicData uri="http://schemas.openxmlformats.org/presentationml/2006/ole">
            <mc:AlternateContent xmlns:mc="http://schemas.openxmlformats.org/markup-compatibility/2006">
              <mc:Choice xmlns:v="urn:schemas-microsoft-com:vml" Requires="v">
                <p:oleObj spid="_x0000_s48208" name="Equation" r:id="rId3" imgW="1346200" imgH="254000" progId="Equation.3">
                  <p:embed/>
                </p:oleObj>
              </mc:Choice>
              <mc:Fallback>
                <p:oleObj name="Equation" r:id="rId3" imgW="1346200" imgH="2540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0971" y="2291136"/>
                        <a:ext cx="3354814" cy="680663"/>
                      </a:xfrm>
                      <a:prstGeom prst="rect">
                        <a:avLst/>
                      </a:prstGeom>
                      <a:noFill/>
                    </p:spPr>
                  </p:pic>
                </p:oleObj>
              </mc:Fallback>
            </mc:AlternateContent>
          </a:graphicData>
        </a:graphic>
      </p:graphicFrame>
      <p:graphicFrame>
        <p:nvGraphicFramePr>
          <p:cNvPr id="5" name="Object 4"/>
          <p:cNvGraphicFramePr>
            <a:graphicFrameLocks noChangeAspect="1"/>
          </p:cNvGraphicFramePr>
          <p:nvPr/>
        </p:nvGraphicFramePr>
        <p:xfrm>
          <a:off x="703385" y="3125212"/>
          <a:ext cx="4589462" cy="685800"/>
        </p:xfrm>
        <a:graphic>
          <a:graphicData uri="http://schemas.openxmlformats.org/presentationml/2006/ole">
            <mc:AlternateContent xmlns:mc="http://schemas.openxmlformats.org/markup-compatibility/2006">
              <mc:Choice xmlns:v="urn:schemas-microsoft-com:vml" Requires="v">
                <p:oleObj spid="_x0000_s48209" name="Equation" r:id="rId5" imgW="1841500" imgH="254000" progId="Equation.3">
                  <p:embed/>
                </p:oleObj>
              </mc:Choice>
              <mc:Fallback>
                <p:oleObj name="Equation" r:id="rId5" imgW="1841500" imgH="2540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385" y="3125212"/>
                        <a:ext cx="4589462"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nvGraphicFramePr>
        <p:xfrm>
          <a:off x="3751219" y="4399178"/>
          <a:ext cx="1879931" cy="1046582"/>
        </p:xfrm>
        <a:graphic>
          <a:graphicData uri="http://schemas.openxmlformats.org/presentationml/2006/ole">
            <mc:AlternateContent xmlns:mc="http://schemas.openxmlformats.org/markup-compatibility/2006">
              <mc:Choice xmlns:v="urn:schemas-microsoft-com:vml" Requires="v">
                <p:oleObj spid="_x0000_s48210" name="Equation" r:id="rId7" imgW="914400" imgH="469900" progId="Equation.3">
                  <p:embed/>
                </p:oleObj>
              </mc:Choice>
              <mc:Fallback>
                <p:oleObj name="Equation" r:id="rId7" imgW="914400" imgH="4699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1219" y="4399178"/>
                        <a:ext cx="1879931" cy="10465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a14="http://schemas.microsoft.com/office/drawing/2010/main" Requires="a14">
          <p:sp>
            <p:nvSpPr>
              <p:cNvPr id="9" name="TextBox 8"/>
              <p:cNvSpPr txBox="1"/>
              <p:nvPr/>
            </p:nvSpPr>
            <p:spPr>
              <a:xfrm>
                <a:off x="591159" y="3811012"/>
                <a:ext cx="8792308" cy="3046988"/>
              </a:xfrm>
              <a:prstGeom prst="rect">
                <a:avLst/>
              </a:prstGeom>
              <a:noFill/>
            </p:spPr>
            <p:txBody>
              <a:bodyPr wrap="square" rtlCol="0">
                <a:spAutoFit/>
              </a:bodyPr>
              <a:lstStyle/>
              <a:p>
                <a:r>
                  <a:rPr lang="en-US" dirty="0"/>
                  <a:t>What f(</a:t>
                </a:r>
                <a:r>
                  <a:rPr lang="en-US" dirty="0">
                    <a:latin typeface="Symbol" charset="2"/>
                    <a:cs typeface="Symbol" charset="2"/>
                  </a:rPr>
                  <a:t>q</a:t>
                </a:r>
                <a:r>
                  <a:rPr lang="en-US" dirty="0"/>
                  <a:t>)?</a:t>
                </a:r>
              </a:p>
              <a:p>
                <a:r>
                  <a:rPr lang="en-US" dirty="0" err="1"/>
                  <a:t>Saupe</a:t>
                </a:r>
                <a:r>
                  <a:rPr lang="en-US" dirty="0"/>
                  <a:t>:  </a:t>
                </a:r>
                <a:r>
                  <a:rPr lang="en-US" dirty="0" err="1"/>
                  <a:t>Maximise</a:t>
                </a:r>
                <a:r>
                  <a:rPr lang="en-US" dirty="0"/>
                  <a:t> entropy subject to boundary condition for OP,</a:t>
                </a:r>
              </a:p>
              <a:p>
                <a:r>
                  <a:rPr lang="en-US" dirty="0"/>
                  <a:t> </a:t>
                </a:r>
              </a:p>
              <a:p>
                <a:pPr>
                  <a:buNone/>
                </a:pPr>
                <a:r>
                  <a:rPr lang="en-US" dirty="0"/>
                  <a:t>					    OP =  </a:t>
                </a:r>
              </a:p>
              <a:p>
                <a:pPr>
                  <a:buNone/>
                </a:pPr>
                <a:endParaRPr lang="en-US" baseline="30000" dirty="0"/>
              </a:p>
              <a:p>
                <a:r>
                  <a:rPr lang="en-US" dirty="0"/>
                  <a:t>Lagrange multiplier </a:t>
                </a:r>
                <a:r>
                  <a:rPr lang="en-US" dirty="0" err="1">
                    <a:sym typeface="Wingdings"/>
                  </a:rPr>
                  <a:t></a:t>
                </a:r>
                <a:r>
                  <a:rPr lang="en-US" dirty="0">
                    <a:sym typeface="Wingdings"/>
                  </a:rPr>
                  <a:t> </a:t>
                </a:r>
              </a:p>
              <a:p>
                <a:pPr>
                  <a:buNone/>
                </a:pPr>
                <a14:m>
                  <m:oMathPara xmlns:m="http://schemas.openxmlformats.org/officeDocument/2006/math">
                    <m:oMathParaPr>
                      <m:jc m:val="centerGroup"/>
                    </m:oMathParaPr>
                    <m:oMath xmlns:m="http://schemas.openxmlformats.org/officeDocument/2006/math">
                      <m:r>
                        <a:rPr lang="en-US" sz="2400" b="0" i="1" smtClean="0">
                          <a:latin typeface="Cambria Math" charset="0"/>
                          <a:sym typeface="Wingdings"/>
                        </a:rPr>
                        <m:t>𝑓</m:t>
                      </m:r>
                      <m:d>
                        <m:dPr>
                          <m:ctrlPr>
                            <a:rPr lang="en-US" sz="2400" b="0" i="1" smtClean="0">
                              <a:latin typeface="Cambria Math" panose="02040503050406030204" pitchFamily="18" charset="0"/>
                              <a:sym typeface="Wingdings"/>
                            </a:rPr>
                          </m:ctrlPr>
                        </m:dPr>
                        <m:e>
                          <m:r>
                            <a:rPr lang="en-US" sz="2400" b="0" i="1" smtClean="0">
                              <a:latin typeface="Cambria Math" charset="0"/>
                              <a:ea typeface="Cambria Math" charset="0"/>
                              <a:cs typeface="Cambria Math" charset="0"/>
                              <a:sym typeface="Wingdings"/>
                            </a:rPr>
                            <m:t>𝜃</m:t>
                          </m:r>
                        </m:e>
                      </m:d>
                      <m:r>
                        <a:rPr lang="en-US" sz="2400" b="0" i="1" smtClean="0">
                          <a:latin typeface="Cambria Math" panose="02040503050406030204" pitchFamily="18" charset="0"/>
                          <a:ea typeface="Cambria Math" charset="0"/>
                          <a:cs typeface="Cambria Math" charset="0"/>
                          <a:sym typeface="Wingdings"/>
                        </a:rPr>
                        <m:t> ~</m:t>
                      </m:r>
                      <m:r>
                        <a:rPr lang="en-US" sz="2400" b="0" i="0" smtClean="0">
                          <a:latin typeface="Cambria Math" panose="02040503050406030204" pitchFamily="18" charset="0"/>
                          <a:ea typeface="Cambria Math" charset="0"/>
                          <a:cs typeface="Cambria Math" charset="0"/>
                          <a:sym typeface="Wingdings"/>
                        </a:rPr>
                        <m:t> </m:t>
                      </m:r>
                      <m:r>
                        <m:rPr>
                          <m:sty m:val="p"/>
                        </m:rPr>
                        <a:rPr lang="en-US" sz="2400" b="0" i="0" smtClean="0">
                          <a:latin typeface="Cambria Math" charset="0"/>
                          <a:ea typeface="Cambria Math" charset="0"/>
                          <a:cs typeface="Cambria Math" charset="0"/>
                          <a:sym typeface="Wingdings"/>
                        </a:rPr>
                        <m:t>exp</m:t>
                      </m:r>
                      <m:r>
                        <a:rPr lang="en-US" sz="2400" b="0" i="1" smtClean="0">
                          <a:latin typeface="Cambria Math" charset="0"/>
                          <a:ea typeface="Cambria Math" charset="0"/>
                          <a:cs typeface="Cambria Math" charset="0"/>
                          <a:sym typeface="Wingdings"/>
                        </a:rPr>
                        <m:t>⁡(3</m:t>
                      </m:r>
                      <m:r>
                        <a:rPr lang="en-US" sz="2400" b="0" i="1" smtClean="0">
                          <a:latin typeface="Cambria Math" charset="0"/>
                          <a:ea typeface="Cambria Math" charset="0"/>
                          <a:cs typeface="Cambria Math" charset="0"/>
                          <a:sym typeface="Wingdings"/>
                        </a:rPr>
                        <m:t>𝜆</m:t>
                      </m:r>
                      <m:sSup>
                        <m:sSupPr>
                          <m:ctrlPr>
                            <a:rPr lang="en-US" sz="2400" b="0" i="1" smtClean="0">
                              <a:latin typeface="Cambria Math" panose="02040503050406030204" pitchFamily="18" charset="0"/>
                              <a:ea typeface="Cambria Math" charset="0"/>
                              <a:cs typeface="Cambria Math" charset="0"/>
                              <a:sym typeface="Wingdings"/>
                            </a:rPr>
                          </m:ctrlPr>
                        </m:sSupPr>
                        <m:e>
                          <m:r>
                            <a:rPr lang="en-US" sz="2400" b="0" i="1" smtClean="0">
                              <a:latin typeface="Cambria Math" charset="0"/>
                              <a:ea typeface="Cambria Math" charset="0"/>
                              <a:cs typeface="Cambria Math" charset="0"/>
                              <a:sym typeface="Wingdings"/>
                            </a:rPr>
                            <m:t>𝑐𝑜𝑠</m:t>
                          </m:r>
                        </m:e>
                        <m:sup>
                          <m:r>
                            <a:rPr lang="en-US" sz="2400" b="0" i="1" smtClean="0">
                              <a:latin typeface="Cambria Math" charset="0"/>
                              <a:ea typeface="Cambria Math" charset="0"/>
                              <a:cs typeface="Cambria Math" charset="0"/>
                              <a:sym typeface="Wingdings"/>
                            </a:rPr>
                            <m:t>2</m:t>
                          </m:r>
                        </m:sup>
                      </m:sSup>
                      <m:r>
                        <a:rPr lang="en-US" sz="2400" b="0" i="1" smtClean="0">
                          <a:latin typeface="Cambria Math" charset="0"/>
                          <a:ea typeface="Cambria Math" charset="0"/>
                          <a:cs typeface="Cambria Math" charset="0"/>
                          <a:sym typeface="Wingdings"/>
                        </a:rPr>
                        <m:t>𝜃</m:t>
                      </m:r>
                      <m:r>
                        <a:rPr lang="en-US" sz="2400" b="0" i="1" smtClean="0">
                          <a:latin typeface="Cambria Math" charset="0"/>
                          <a:ea typeface="Cambria Math" charset="0"/>
                          <a:cs typeface="Cambria Math" charset="0"/>
                          <a:sym typeface="Wingdings"/>
                        </a:rPr>
                        <m:t>)</m:t>
                      </m:r>
                    </m:oMath>
                  </m:oMathPara>
                </a14:m>
                <a:endParaRPr lang="en-US" sz="2400" dirty="0">
                  <a:sym typeface="Wingdings"/>
                </a:endParaRPr>
              </a:p>
              <a:p>
                <a:r>
                  <a:rPr lang="en-US" sz="2400" dirty="0">
                    <a:sym typeface="Wingdings"/>
                  </a:rPr>
                  <a:t>                                                                                                                                                                                                                                          </a:t>
                </a:r>
                <a:endParaRPr lang="en-US" dirty="0">
                  <a:sym typeface="Wingdings"/>
                </a:endParaRPr>
              </a:p>
              <a:p>
                <a:r>
                  <a:rPr lang="en-US" dirty="0">
                    <a:sym typeface="Wingdings"/>
                  </a:rPr>
                  <a:t> </a:t>
                </a:r>
                <a:r>
                  <a:rPr lang="en-US" sz="2400" dirty="0">
                    <a:sym typeface="Wingdings"/>
                  </a:rPr>
                  <a:t>Plot </a:t>
                </a:r>
                <a:r>
                  <a:rPr lang="en-US" sz="2400" dirty="0">
                    <a:latin typeface="Symbol" charset="2"/>
                    <a:cs typeface="Symbol" charset="2"/>
                    <a:sym typeface="Wingdings"/>
                  </a:rPr>
                  <a:t>D</a:t>
                </a:r>
                <a:r>
                  <a:rPr lang="en-US" sz="2400" dirty="0">
                    <a:sym typeface="Wingdings"/>
                  </a:rPr>
                  <a:t>F(OP) for range of 0 &lt; OP &lt; 1</a:t>
                </a:r>
                <a:endParaRPr lang="en-US" sz="2400" dirty="0"/>
              </a:p>
              <a:p>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591159" y="3811012"/>
                <a:ext cx="8792308" cy="3046988"/>
              </a:xfrm>
              <a:prstGeom prst="rect">
                <a:avLst/>
              </a:prstGeom>
              <a:blipFill>
                <a:blip r:embed="rId9"/>
                <a:stretch>
                  <a:fillRect l="-577" t="-1250"/>
                </a:stretch>
              </a:blipFill>
            </p:spPr>
            <p:txBody>
              <a:bodyPr/>
              <a:lstStyle/>
              <a:p>
                <a:r>
                  <a:rPr lang="en-GB">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457200" y="0"/>
            <a:ext cx="8229600" cy="1143000"/>
          </a:xfrm>
        </p:spPr>
        <p:txBody>
          <a:bodyPr/>
          <a:lstStyle/>
          <a:p>
            <a:pPr eaLnBrk="1" hangingPunct="1"/>
            <a:r>
              <a:rPr lang="en-GB" dirty="0"/>
              <a:t>Free energy and order parameter</a:t>
            </a:r>
          </a:p>
        </p:txBody>
      </p:sp>
      <p:sp>
        <p:nvSpPr>
          <p:cNvPr id="95235" name="Text Box 8"/>
          <p:cNvSpPr txBox="1">
            <a:spLocks noChangeArrowheads="1"/>
          </p:cNvSpPr>
          <p:nvPr/>
        </p:nvSpPr>
        <p:spPr bwMode="auto">
          <a:xfrm>
            <a:off x="3363742" y="4921250"/>
            <a:ext cx="1077058" cy="336550"/>
          </a:xfrm>
          <a:prstGeom prst="rect">
            <a:avLst/>
          </a:prstGeom>
          <a:noFill/>
          <a:ln w="9525">
            <a:noFill/>
            <a:miter lim="800000"/>
            <a:headEnd/>
            <a:tailEnd/>
          </a:ln>
        </p:spPr>
        <p:txBody>
          <a:bodyPr wrap="none">
            <a:prstTxWarp prst="textNoShape">
              <a:avLst/>
            </a:prstTxWarp>
            <a:spAutoFit/>
          </a:bodyPr>
          <a:lstStyle/>
          <a:p>
            <a:r>
              <a:rPr lang="en-GB" sz="1600" dirty="0"/>
              <a:t>From SCM</a:t>
            </a:r>
          </a:p>
        </p:txBody>
      </p:sp>
      <p:grpSp>
        <p:nvGrpSpPr>
          <p:cNvPr id="2" name="Group 17"/>
          <p:cNvGrpSpPr>
            <a:grpSpLocks/>
          </p:cNvGrpSpPr>
          <p:nvPr/>
        </p:nvGrpSpPr>
        <p:grpSpPr bwMode="auto">
          <a:xfrm>
            <a:off x="4853354" y="2706688"/>
            <a:ext cx="4220308" cy="2663825"/>
            <a:chOff x="3216" y="2352"/>
            <a:chExt cx="2880" cy="1678"/>
          </a:xfrm>
        </p:grpSpPr>
        <p:pic>
          <p:nvPicPr>
            <p:cNvPr id="95245" name="Picture 11"/>
            <p:cNvPicPr>
              <a:picLocks noChangeAspect="1" noChangeArrowheads="1"/>
            </p:cNvPicPr>
            <p:nvPr/>
          </p:nvPicPr>
          <p:blipFill>
            <a:blip r:embed="rId4"/>
            <a:srcRect/>
            <a:stretch>
              <a:fillRect/>
            </a:stretch>
          </p:blipFill>
          <p:spPr bwMode="auto">
            <a:xfrm>
              <a:off x="3216" y="2352"/>
              <a:ext cx="2880" cy="1678"/>
            </a:xfrm>
            <a:prstGeom prst="rect">
              <a:avLst/>
            </a:prstGeom>
            <a:noFill/>
            <a:ln w="9525">
              <a:noFill/>
              <a:miter lim="800000"/>
              <a:headEnd/>
              <a:tailEnd/>
            </a:ln>
          </p:spPr>
        </p:pic>
        <p:grpSp>
          <p:nvGrpSpPr>
            <p:cNvPr id="3" name="Group 16"/>
            <p:cNvGrpSpPr>
              <a:grpSpLocks/>
            </p:cNvGrpSpPr>
            <p:nvPr/>
          </p:nvGrpSpPr>
          <p:grpSpPr bwMode="auto">
            <a:xfrm>
              <a:off x="4560" y="3024"/>
              <a:ext cx="768" cy="720"/>
              <a:chOff x="4560" y="3024"/>
              <a:chExt cx="768" cy="720"/>
            </a:xfrm>
          </p:grpSpPr>
          <p:sp>
            <p:nvSpPr>
              <p:cNvPr id="95247" name="Rectangle 13"/>
              <p:cNvSpPr>
                <a:spLocks noChangeArrowheads="1"/>
              </p:cNvSpPr>
              <p:nvPr/>
            </p:nvSpPr>
            <p:spPr bwMode="auto">
              <a:xfrm>
                <a:off x="4896" y="3024"/>
                <a:ext cx="432" cy="192"/>
              </a:xfrm>
              <a:prstGeom prst="rect">
                <a:avLst/>
              </a:prstGeom>
              <a:solidFill>
                <a:schemeClr val="accent1"/>
              </a:solidFill>
              <a:ln w="9525">
                <a:noFill/>
                <a:miter lim="800000"/>
                <a:headEnd/>
                <a:tailEnd/>
              </a:ln>
            </p:spPr>
            <p:txBody>
              <a:bodyPr wrap="none" anchor="ctr">
                <a:prstTxWarp prst="textNoShape">
                  <a:avLst/>
                </a:prstTxWarp>
              </a:bodyPr>
              <a:lstStyle/>
              <a:p>
                <a:pPr algn="ctr"/>
                <a:r>
                  <a:rPr lang="en-GB" sz="1600" dirty="0">
                    <a:latin typeface="Helvetica" charset="0"/>
                  </a:rPr>
                  <a:t>S = 0.44</a:t>
                </a:r>
                <a:endParaRPr lang="en-GB" sz="1600" i="1" dirty="0">
                  <a:latin typeface="Symbol" charset="2"/>
                  <a:sym typeface="Symbol" charset="2"/>
                </a:endParaRPr>
              </a:p>
            </p:txBody>
          </p:sp>
          <p:sp>
            <p:nvSpPr>
              <p:cNvPr id="95248" name="Rectangle 15"/>
              <p:cNvSpPr>
                <a:spLocks noChangeArrowheads="1"/>
              </p:cNvSpPr>
              <p:nvPr/>
            </p:nvSpPr>
            <p:spPr bwMode="auto">
              <a:xfrm>
                <a:off x="4560" y="3600"/>
                <a:ext cx="768" cy="144"/>
              </a:xfrm>
              <a:prstGeom prst="rect">
                <a:avLst/>
              </a:prstGeom>
              <a:solidFill>
                <a:schemeClr val="bg1"/>
              </a:solidFill>
              <a:ln w="9525">
                <a:noFill/>
                <a:miter lim="800000"/>
                <a:headEnd/>
                <a:tailEnd/>
              </a:ln>
            </p:spPr>
            <p:txBody>
              <a:bodyPr wrap="none" anchor="ctr">
                <a:prstTxWarp prst="textNoShape">
                  <a:avLst/>
                </a:prstTxWarp>
              </a:bodyPr>
              <a:lstStyle/>
              <a:p>
                <a:endParaRPr lang="en-GB"/>
              </a:p>
            </p:txBody>
          </p:sp>
        </p:grpSp>
      </p:grpSp>
      <p:grpSp>
        <p:nvGrpSpPr>
          <p:cNvPr id="4" name="Group 10"/>
          <p:cNvGrpSpPr>
            <a:grpSpLocks/>
          </p:cNvGrpSpPr>
          <p:nvPr/>
        </p:nvGrpSpPr>
        <p:grpSpPr bwMode="auto">
          <a:xfrm>
            <a:off x="0" y="1027113"/>
            <a:ext cx="4863612" cy="3279775"/>
            <a:chOff x="1008" y="1152"/>
            <a:chExt cx="3319" cy="2066"/>
          </a:xfrm>
        </p:grpSpPr>
        <p:grpSp>
          <p:nvGrpSpPr>
            <p:cNvPr id="5" name="Group 9"/>
            <p:cNvGrpSpPr>
              <a:grpSpLocks/>
            </p:cNvGrpSpPr>
            <p:nvPr/>
          </p:nvGrpSpPr>
          <p:grpSpPr bwMode="auto">
            <a:xfrm>
              <a:off x="1008" y="1152"/>
              <a:ext cx="3319" cy="2066"/>
              <a:chOff x="1008" y="1152"/>
              <a:chExt cx="3319" cy="2066"/>
            </a:xfrm>
          </p:grpSpPr>
          <p:pic>
            <p:nvPicPr>
              <p:cNvPr id="95241" name="Picture 4"/>
              <p:cNvPicPr>
                <a:picLocks noChangeAspect="1" noChangeArrowheads="1"/>
              </p:cNvPicPr>
              <p:nvPr/>
            </p:nvPicPr>
            <p:blipFill>
              <a:blip r:embed="rId5"/>
              <a:srcRect/>
              <a:stretch>
                <a:fillRect/>
              </a:stretch>
            </p:blipFill>
            <p:spPr bwMode="auto">
              <a:xfrm>
                <a:off x="1008" y="1152"/>
                <a:ext cx="3319" cy="1792"/>
              </a:xfrm>
              <a:prstGeom prst="rect">
                <a:avLst/>
              </a:prstGeom>
              <a:noFill/>
              <a:ln w="9525">
                <a:noFill/>
                <a:miter lim="800000"/>
                <a:headEnd/>
                <a:tailEnd/>
              </a:ln>
            </p:spPr>
          </p:pic>
          <p:sp>
            <p:nvSpPr>
              <p:cNvPr id="95242" name="Text Box 5"/>
              <p:cNvSpPr txBox="1">
                <a:spLocks noChangeArrowheads="1"/>
              </p:cNvSpPr>
              <p:nvPr/>
            </p:nvSpPr>
            <p:spPr bwMode="auto">
              <a:xfrm>
                <a:off x="2496" y="3024"/>
                <a:ext cx="967" cy="194"/>
              </a:xfrm>
              <a:prstGeom prst="rect">
                <a:avLst/>
              </a:prstGeom>
              <a:noFill/>
              <a:ln w="9525">
                <a:noFill/>
                <a:miter lim="800000"/>
                <a:headEnd/>
                <a:tailEnd/>
              </a:ln>
            </p:spPr>
            <p:txBody>
              <a:bodyPr wrap="none">
                <a:prstTxWarp prst="textNoShape">
                  <a:avLst/>
                </a:prstTxWarp>
                <a:spAutoFit/>
              </a:bodyPr>
              <a:lstStyle/>
              <a:p>
                <a:r>
                  <a:rPr lang="en-GB" sz="1400"/>
                  <a:t>Order parameter</a:t>
                </a:r>
              </a:p>
            </p:txBody>
          </p:sp>
        </p:grpSp>
        <p:sp>
          <p:nvSpPr>
            <p:cNvPr id="95240" name="Rectangle 6"/>
            <p:cNvSpPr>
              <a:spLocks noChangeArrowheads="1"/>
            </p:cNvSpPr>
            <p:nvPr/>
          </p:nvSpPr>
          <p:spPr bwMode="auto">
            <a:xfrm>
              <a:off x="3912" y="1440"/>
              <a:ext cx="408" cy="19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GB" sz="1600" i="1" dirty="0" err="1"/>
                <a:t>u</a:t>
              </a:r>
              <a:r>
                <a:rPr lang="en-GB" sz="1600" dirty="0" err="1"/>
                <a:t>/</a:t>
              </a:r>
              <a:r>
                <a:rPr lang="en-GB" sz="1600" i="1" dirty="0" err="1"/>
                <a:t>k</a:t>
              </a:r>
              <a:r>
                <a:rPr lang="en-GB" sz="1600" baseline="-25000" dirty="0" err="1"/>
                <a:t>B</a:t>
              </a:r>
              <a:r>
                <a:rPr lang="en-GB" sz="1600" i="1" dirty="0" err="1"/>
                <a:t>T</a:t>
              </a:r>
              <a:endParaRPr lang="en-GB" sz="1600" i="1" dirty="0"/>
            </a:p>
          </p:txBody>
        </p:sp>
      </p:grpSp>
      <p:sp>
        <p:nvSpPr>
          <p:cNvPr id="95238" name="Text Box 20"/>
          <p:cNvSpPr txBox="1">
            <a:spLocks noChangeArrowheads="1"/>
          </p:cNvSpPr>
          <p:nvPr/>
        </p:nvSpPr>
        <p:spPr bwMode="auto">
          <a:xfrm>
            <a:off x="4994031" y="1435170"/>
            <a:ext cx="2813538" cy="707886"/>
          </a:xfrm>
          <a:prstGeom prst="rect">
            <a:avLst/>
          </a:prstGeom>
          <a:noFill/>
          <a:ln w="9525">
            <a:noFill/>
            <a:miter lim="800000"/>
            <a:headEnd/>
            <a:tailEnd/>
          </a:ln>
        </p:spPr>
        <p:txBody>
          <a:bodyPr>
            <a:prstTxWarp prst="textNoShape">
              <a:avLst/>
            </a:prstTxWarp>
            <a:spAutoFit/>
          </a:bodyPr>
          <a:lstStyle/>
          <a:p>
            <a:r>
              <a:rPr lang="en-GB" sz="2000" dirty="0"/>
              <a:t>Predicts first order phase transition at </a:t>
            </a:r>
            <a:r>
              <a:rPr lang="en-GB" sz="2000" dirty="0" err="1"/>
              <a:t>u</a:t>
            </a:r>
            <a:r>
              <a:rPr lang="en-GB" sz="2000" dirty="0"/>
              <a:t> = 4.55</a:t>
            </a:r>
            <a:r>
              <a:rPr lang="en-GB" sz="2000" i="1" dirty="0"/>
              <a:t>k</a:t>
            </a:r>
            <a:r>
              <a:rPr lang="en-GB" sz="2000" baseline="-25000" dirty="0"/>
              <a:t>B</a:t>
            </a:r>
            <a:r>
              <a:rPr lang="en-GB" sz="2000" i="1" dirty="0"/>
              <a:t>T</a:t>
            </a:r>
            <a:endParaRPr lang="en-GB" sz="2000" dirty="0"/>
          </a:p>
        </p:txBody>
      </p:sp>
      <p:sp>
        <p:nvSpPr>
          <p:cNvPr id="15" name="Rectangle 14"/>
          <p:cNvSpPr/>
          <p:nvPr/>
        </p:nvSpPr>
        <p:spPr>
          <a:xfrm>
            <a:off x="4185138" y="5330826"/>
            <a:ext cx="4958862" cy="276999"/>
          </a:xfrm>
          <a:prstGeom prst="rect">
            <a:avLst/>
          </a:prstGeom>
        </p:spPr>
        <p:txBody>
          <a:bodyPr wrap="square">
            <a:spAutoFit/>
          </a:bodyPr>
          <a:lstStyle/>
          <a:p>
            <a:r>
              <a:rPr lang="en-US" sz="1200" dirty="0"/>
              <a:t>Maier, W.; </a:t>
            </a:r>
            <a:r>
              <a:rPr lang="en-US" sz="1200" dirty="0" err="1"/>
              <a:t>Saupe</a:t>
            </a:r>
            <a:r>
              <a:rPr lang="en-US" sz="1200" dirty="0"/>
              <a:t>, A.; </a:t>
            </a:r>
            <a:r>
              <a:rPr lang="en-US" sz="1200" i="1" dirty="0">
                <a:hlinkClick r:id="rId6"/>
              </a:rPr>
              <a:t>Z. Naturforsch. A </a:t>
            </a:r>
            <a:r>
              <a:rPr lang="en-US" sz="1200" b="1" i="1" dirty="0">
                <a:hlinkClick r:id="rId6"/>
              </a:rPr>
              <a:t>13 (7): 564–566</a:t>
            </a:r>
            <a:r>
              <a:rPr lang="en-US" sz="1200" b="1" i="1" dirty="0"/>
              <a:t> (1958)</a:t>
            </a:r>
            <a:endParaRPr lang="en-US" sz="1200" dirty="0"/>
          </a:p>
        </p:txBody>
      </p:sp>
      <p:sp>
        <p:nvSpPr>
          <p:cNvPr id="16" name="TextBox 15"/>
          <p:cNvSpPr txBox="1"/>
          <p:nvPr/>
        </p:nvSpPr>
        <p:spPr>
          <a:xfrm>
            <a:off x="5838092" y="2667001"/>
            <a:ext cx="184666" cy="369332"/>
          </a:xfrm>
          <a:prstGeom prst="rect">
            <a:avLst/>
          </a:prstGeom>
          <a:noFill/>
        </p:spPr>
        <p:txBody>
          <a:bodyPr wrap="none" rtlCol="0">
            <a:spAutoFit/>
          </a:bodyPr>
          <a:lstStyle/>
          <a:p>
            <a:endParaRPr lang="en-US" dirty="0"/>
          </a:p>
        </p:txBody>
      </p:sp>
      <p:pic>
        <p:nvPicPr>
          <p:cNvPr id="17" name="Picture 16"/>
          <p:cNvPicPr>
            <a:picLocks noChangeAspect="1"/>
          </p:cNvPicPr>
          <p:nvPr/>
        </p:nvPicPr>
        <p:blipFill>
          <a:blip r:embed="rId7"/>
          <a:srcRect t="28981"/>
          <a:stretch>
            <a:fillRect/>
          </a:stretch>
        </p:blipFill>
        <p:spPr>
          <a:xfrm>
            <a:off x="191502" y="4921250"/>
            <a:ext cx="1305119" cy="1441294"/>
          </a:xfrm>
          <a:prstGeom prst="rect">
            <a:avLst/>
          </a:prstGeom>
        </p:spPr>
      </p:pic>
      <p:sp>
        <p:nvSpPr>
          <p:cNvPr id="18" name="TextBox 17"/>
          <p:cNvSpPr txBox="1"/>
          <p:nvPr/>
        </p:nvSpPr>
        <p:spPr>
          <a:xfrm>
            <a:off x="191502" y="6371511"/>
            <a:ext cx="1120820" cy="307777"/>
          </a:xfrm>
          <a:prstGeom prst="rect">
            <a:avLst/>
          </a:prstGeom>
          <a:noFill/>
        </p:spPr>
        <p:txBody>
          <a:bodyPr wrap="none" rtlCol="0">
            <a:spAutoFit/>
          </a:bodyPr>
          <a:lstStyle/>
          <a:p>
            <a:r>
              <a:rPr lang="en-US" sz="1400" dirty="0"/>
              <a:t>Alfred </a:t>
            </a:r>
            <a:r>
              <a:rPr lang="en-US" sz="1400" dirty="0" err="1"/>
              <a:t>Saupe</a:t>
            </a:r>
            <a:endParaRPr lang="en-US" sz="1400" dirty="0"/>
          </a:p>
        </p:txBody>
      </p:sp>
      <p:graphicFrame>
        <p:nvGraphicFramePr>
          <p:cNvPr id="19" name="Object 18"/>
          <p:cNvGraphicFramePr>
            <a:graphicFrameLocks noChangeAspect="1"/>
          </p:cNvGraphicFramePr>
          <p:nvPr>
            <p:extLst>
              <p:ext uri="{D42A27DB-BD31-4B8C-83A1-F6EECF244321}">
                <p14:modId xmlns:p14="http://schemas.microsoft.com/office/powerpoint/2010/main" val="1959195068"/>
              </p:ext>
            </p:extLst>
          </p:nvPr>
        </p:nvGraphicFramePr>
        <p:xfrm>
          <a:off x="5319356" y="5934145"/>
          <a:ext cx="1914745" cy="614632"/>
        </p:xfrm>
        <a:graphic>
          <a:graphicData uri="http://schemas.openxmlformats.org/presentationml/2006/ole">
            <mc:AlternateContent xmlns:mc="http://schemas.openxmlformats.org/markup-compatibility/2006">
              <mc:Choice xmlns:v="urn:schemas-microsoft-com:vml" Requires="v">
                <p:oleObj spid="_x0000_s54299" name="Equation" r:id="rId8" imgW="673100" imgH="215900" progId="Equation.3">
                  <p:embed/>
                </p:oleObj>
              </mc:Choice>
              <mc:Fallback>
                <p:oleObj name="Equation" r:id="rId8" imgW="673100" imgH="215900" progId="Equation.3">
                  <p:embed/>
                  <p:pic>
                    <p:nvPicPr>
                      <p:cNvPr id="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19356" y="5934145"/>
                        <a:ext cx="1914745" cy="614632"/>
                      </a:xfrm>
                      <a:prstGeom prst="rect">
                        <a:avLst/>
                      </a:prstGeom>
                      <a:noFill/>
                      <a:extLst/>
                    </p:spPr>
                  </p:pic>
                </p:oleObj>
              </mc:Fallback>
            </mc:AlternateContent>
          </a:graphicData>
        </a:graphic>
      </p:graphicFrame>
      <p:sp>
        <p:nvSpPr>
          <p:cNvPr id="20" name="TextBox 19"/>
          <p:cNvSpPr txBox="1"/>
          <p:nvPr/>
        </p:nvSpPr>
        <p:spPr>
          <a:xfrm>
            <a:off x="7640209" y="6087112"/>
            <a:ext cx="898653" cy="461665"/>
          </a:xfrm>
          <a:prstGeom prst="rect">
            <a:avLst/>
          </a:prstGeom>
          <a:noFill/>
        </p:spPr>
        <p:txBody>
          <a:bodyPr wrap="none" rtlCol="0">
            <a:spAutoFit/>
          </a:bodyPr>
          <a:lstStyle/>
          <a:p>
            <a:r>
              <a:rPr lang="en-US" sz="2400" b="1" dirty="0">
                <a:solidFill>
                  <a:srgbClr val="FF0000"/>
                </a:solidFill>
              </a:rPr>
              <a:t>P17.3</a:t>
            </a:r>
          </a:p>
        </p:txBody>
      </p:sp>
      <p:sp>
        <p:nvSpPr>
          <p:cNvPr id="6" name="TextBox 5">
            <a:extLst>
              <a:ext uri="{FF2B5EF4-FFF2-40B4-BE49-F238E27FC236}">
                <a16:creationId xmlns:a16="http://schemas.microsoft.com/office/drawing/2014/main" id="{F8647226-91A3-DC47-8660-D3F704CE9689}"/>
              </a:ext>
            </a:extLst>
          </p:cNvPr>
          <p:cNvSpPr txBox="1"/>
          <p:nvPr/>
        </p:nvSpPr>
        <p:spPr>
          <a:xfrm>
            <a:off x="4554753" y="5976748"/>
            <a:ext cx="878556" cy="461665"/>
          </a:xfrm>
          <a:prstGeom prst="rect">
            <a:avLst/>
          </a:prstGeom>
          <a:noFill/>
        </p:spPr>
        <p:txBody>
          <a:bodyPr wrap="square" rtlCol="0">
            <a:spAutoFit/>
          </a:bodyPr>
          <a:lstStyle/>
          <a:p>
            <a:r>
              <a:rPr lang="en-GB" sz="2400" dirty="0"/>
              <a:t>OP =</a:t>
            </a:r>
            <a:endParaRPr lang="en-GB" sz="2400" baseline="30000" dirty="0">
              <a:latin typeface="Symbol" pitchFamily="2" charset="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703385" y="0"/>
            <a:ext cx="7772400" cy="1143000"/>
          </a:xfrm>
        </p:spPr>
        <p:txBody>
          <a:bodyPr/>
          <a:lstStyle/>
          <a:p>
            <a:pPr eaLnBrk="1" hangingPunct="1"/>
            <a:r>
              <a:rPr lang="en-GB" dirty="0"/>
              <a:t>Merits and limitations</a:t>
            </a:r>
          </a:p>
        </p:txBody>
      </p:sp>
      <p:sp>
        <p:nvSpPr>
          <p:cNvPr id="97283" name="Rectangle 3"/>
          <p:cNvSpPr>
            <a:spLocks noGrp="1" noChangeArrowheads="1"/>
          </p:cNvSpPr>
          <p:nvPr>
            <p:ph type="body" idx="1"/>
          </p:nvPr>
        </p:nvSpPr>
        <p:spPr>
          <a:xfrm>
            <a:off x="0" y="970071"/>
            <a:ext cx="9144000" cy="5486400"/>
          </a:xfrm>
        </p:spPr>
        <p:txBody>
          <a:bodyPr>
            <a:normAutofit fontScale="70000" lnSpcReduction="20000"/>
          </a:bodyPr>
          <a:lstStyle/>
          <a:p>
            <a:pPr eaLnBrk="1" hangingPunct="1"/>
            <a:r>
              <a:rPr lang="en-GB" dirty="0"/>
              <a:t>Maier-</a:t>
            </a:r>
            <a:r>
              <a:rPr lang="en-GB" dirty="0" err="1"/>
              <a:t>Saupe</a:t>
            </a:r>
            <a:r>
              <a:rPr lang="en-GB" dirty="0"/>
              <a:t> theory explains 1</a:t>
            </a:r>
            <a:r>
              <a:rPr lang="en-GB" baseline="30000" dirty="0"/>
              <a:t>st</a:t>
            </a:r>
            <a:r>
              <a:rPr lang="en-GB" dirty="0"/>
              <a:t> order PT </a:t>
            </a:r>
            <a:r>
              <a:rPr lang="en-GB" dirty="0" err="1"/>
              <a:t>i</a:t>
            </a:r>
            <a:r>
              <a:rPr lang="en-GB" dirty="0"/>
              <a:t> </a:t>
            </a:r>
            <a:r>
              <a:rPr lang="en-US" dirty="0" err="1">
                <a:sym typeface="Wingdings"/>
              </a:rPr>
              <a:t></a:t>
            </a:r>
            <a:r>
              <a:rPr lang="en-US" dirty="0">
                <a:sym typeface="Wingdings"/>
              </a:rPr>
              <a:t> </a:t>
            </a:r>
            <a:r>
              <a:rPr lang="en-US" dirty="0" err="1">
                <a:sym typeface="Wingdings"/>
              </a:rPr>
              <a:t>n</a:t>
            </a:r>
            <a:r>
              <a:rPr lang="en-US" dirty="0">
                <a:sym typeface="Wingdings"/>
              </a:rPr>
              <a:t> </a:t>
            </a:r>
          </a:p>
          <a:p>
            <a:pPr eaLnBrk="1" hangingPunct="1"/>
            <a:r>
              <a:rPr lang="en-GB" dirty="0"/>
              <a:t>But:</a:t>
            </a:r>
          </a:p>
          <a:p>
            <a:pPr lvl="1" eaLnBrk="1" hangingPunct="1"/>
            <a:r>
              <a:rPr lang="en-GB" dirty="0"/>
              <a:t>Not really very good for polymers</a:t>
            </a:r>
          </a:p>
          <a:p>
            <a:pPr lvl="1" eaLnBrk="1" hangingPunct="1"/>
            <a:r>
              <a:rPr lang="en-GB" dirty="0"/>
              <a:t>Insensitive to fluctuations</a:t>
            </a:r>
          </a:p>
          <a:p>
            <a:pPr lvl="2" eaLnBrk="1" hangingPunct="1"/>
            <a:r>
              <a:rPr lang="en-GB" dirty="0"/>
              <a:t>This is a very shallow transition so fluctuations are important</a:t>
            </a:r>
          </a:p>
          <a:p>
            <a:pPr lvl="2" eaLnBrk="1" hangingPunct="1"/>
            <a:r>
              <a:rPr lang="en-GB" dirty="0"/>
              <a:t>Mean-field theories are poor around transitions</a:t>
            </a:r>
          </a:p>
          <a:p>
            <a:pPr lvl="1" eaLnBrk="1" hangingPunct="1"/>
            <a:r>
              <a:rPr lang="en-GB" dirty="0"/>
              <a:t>Ignores </a:t>
            </a:r>
            <a:r>
              <a:rPr lang="en-GB" dirty="0">
                <a:latin typeface="Symbol" charset="2"/>
                <a:cs typeface="Symbol" charset="2"/>
              </a:rPr>
              <a:t>D</a:t>
            </a:r>
            <a:r>
              <a:rPr lang="en-GB" dirty="0"/>
              <a:t>V</a:t>
            </a:r>
          </a:p>
          <a:p>
            <a:pPr lvl="1" eaLnBrk="1" hangingPunct="1"/>
            <a:r>
              <a:rPr lang="en-GB" dirty="0"/>
              <a:t>Discusses </a:t>
            </a:r>
            <a:r>
              <a:rPr lang="en-GB" dirty="0" err="1"/>
              <a:t>i</a:t>
            </a:r>
            <a:r>
              <a:rPr lang="en-GB" dirty="0"/>
              <a:t> </a:t>
            </a:r>
            <a:r>
              <a:rPr lang="en-US" dirty="0" err="1">
                <a:sym typeface="Wingdings"/>
              </a:rPr>
              <a:t></a:t>
            </a:r>
            <a:r>
              <a:rPr lang="en-US" dirty="0">
                <a:sym typeface="Wingdings"/>
              </a:rPr>
              <a:t> </a:t>
            </a:r>
            <a:r>
              <a:rPr lang="en-US" dirty="0" err="1">
                <a:sym typeface="Wingdings"/>
              </a:rPr>
              <a:t>n</a:t>
            </a:r>
            <a:r>
              <a:rPr lang="en-US" dirty="0">
                <a:sym typeface="Wingdings"/>
              </a:rPr>
              <a:t>, but ignores </a:t>
            </a:r>
            <a:r>
              <a:rPr lang="en-US" dirty="0" err="1">
                <a:sym typeface="Wingdings"/>
              </a:rPr>
              <a:t>i</a:t>
            </a:r>
            <a:r>
              <a:rPr lang="en-US" dirty="0">
                <a:sym typeface="Wingdings"/>
              </a:rPr>
              <a:t> </a:t>
            </a:r>
            <a:r>
              <a:rPr lang="en-US" dirty="0" err="1">
                <a:sym typeface="Wingdings"/>
              </a:rPr>
              <a:t></a:t>
            </a:r>
            <a:r>
              <a:rPr lang="en-US" dirty="0">
                <a:sym typeface="Wingdings"/>
              </a:rPr>
              <a:t> </a:t>
            </a:r>
            <a:r>
              <a:rPr lang="en-US" dirty="0" err="1">
                <a:sym typeface="Wingdings"/>
              </a:rPr>
              <a:t>c</a:t>
            </a:r>
            <a:endParaRPr lang="en-US" dirty="0">
              <a:sym typeface="Wingdings"/>
            </a:endParaRPr>
          </a:p>
          <a:p>
            <a:pPr lvl="1" eaLnBrk="1" hangingPunct="1">
              <a:buNone/>
            </a:pPr>
            <a:r>
              <a:rPr lang="en-US" dirty="0">
                <a:sym typeface="Wingdings"/>
              </a:rPr>
              <a:t>	</a:t>
            </a:r>
            <a:r>
              <a:rPr lang="en-US" dirty="0" err="1">
                <a:sym typeface="Wingdings"/>
              </a:rPr>
              <a:t>Xtal</a:t>
            </a:r>
            <a:r>
              <a:rPr lang="en-US" dirty="0">
                <a:sym typeface="Wingdings"/>
              </a:rPr>
              <a:t> may ‘undercut’ </a:t>
            </a:r>
            <a:r>
              <a:rPr lang="en-US" dirty="0" err="1">
                <a:sym typeface="Wingdings"/>
              </a:rPr>
              <a:t>n</a:t>
            </a:r>
            <a:r>
              <a:rPr lang="en-US" dirty="0">
                <a:sym typeface="Wingdings"/>
              </a:rPr>
              <a:t> before </a:t>
            </a:r>
            <a:r>
              <a:rPr lang="en-US" dirty="0" err="1">
                <a:sym typeface="Wingdings"/>
              </a:rPr>
              <a:t>n</a:t>
            </a:r>
            <a:r>
              <a:rPr lang="en-US" dirty="0">
                <a:sym typeface="Wingdings"/>
              </a:rPr>
              <a:t> undercuts </a:t>
            </a:r>
            <a:r>
              <a:rPr lang="en-US" dirty="0" err="1">
                <a:sym typeface="Wingdings"/>
              </a:rPr>
              <a:t>i</a:t>
            </a:r>
            <a:r>
              <a:rPr lang="en-US" dirty="0">
                <a:sym typeface="Wingdings"/>
              </a:rPr>
              <a:t>: Then, no </a:t>
            </a:r>
            <a:r>
              <a:rPr lang="en-US" dirty="0" err="1">
                <a:sym typeface="Wingdings"/>
              </a:rPr>
              <a:t>n</a:t>
            </a:r>
            <a:r>
              <a:rPr lang="en-US" dirty="0">
                <a:sym typeface="Wingdings"/>
              </a:rPr>
              <a:t> phase</a:t>
            </a:r>
          </a:p>
          <a:p>
            <a:pPr lvl="1" eaLnBrk="1" hangingPunct="1">
              <a:buNone/>
            </a:pPr>
            <a:endParaRPr lang="en-US" dirty="0">
              <a:sym typeface="Wingdings"/>
            </a:endParaRPr>
          </a:p>
          <a:p>
            <a:pPr lvl="1" eaLnBrk="1" hangingPunct="1">
              <a:buNone/>
            </a:pPr>
            <a:r>
              <a:rPr lang="en-US" dirty="0">
                <a:sym typeface="Wingdings"/>
              </a:rPr>
              <a:t>Designing </a:t>
            </a:r>
            <a:r>
              <a:rPr lang="en-US" dirty="0" err="1">
                <a:sym typeface="Wingdings"/>
              </a:rPr>
              <a:t>nematic</a:t>
            </a:r>
            <a:r>
              <a:rPr lang="en-US" dirty="0">
                <a:sym typeface="Wingdings"/>
              </a:rPr>
              <a:t> molecules is a balancing act:</a:t>
            </a:r>
          </a:p>
          <a:p>
            <a:pPr lvl="1" eaLnBrk="1" hangingPunct="1">
              <a:buNone/>
            </a:pPr>
            <a:r>
              <a:rPr lang="en-US" dirty="0" err="1">
                <a:sym typeface="Wingdings"/>
              </a:rPr>
              <a:t>Favour</a:t>
            </a:r>
            <a:r>
              <a:rPr lang="en-US" dirty="0">
                <a:sym typeface="Wingdings"/>
              </a:rPr>
              <a:t> // alignment but avoid </a:t>
            </a:r>
            <a:r>
              <a:rPr lang="en-US" dirty="0" err="1">
                <a:sym typeface="Wingdings"/>
              </a:rPr>
              <a:t>Xtallisation</a:t>
            </a:r>
            <a:endParaRPr lang="en-US" dirty="0">
              <a:sym typeface="Wingdings"/>
            </a:endParaRPr>
          </a:p>
          <a:p>
            <a:pPr lvl="1" eaLnBrk="1" hangingPunct="1">
              <a:buNone/>
            </a:pPr>
            <a:r>
              <a:rPr lang="en-US" b="1" dirty="0">
                <a:solidFill>
                  <a:srgbClr val="FF0000"/>
                </a:solidFill>
                <a:sym typeface="Wingdings"/>
              </a:rPr>
              <a:t>	</a:t>
            </a:r>
            <a:r>
              <a:rPr lang="en-US" dirty="0">
                <a:sym typeface="Wingdings"/>
              </a:rPr>
              <a:t>- Give molecule some melting entropy without compromising rod shape</a:t>
            </a:r>
          </a:p>
          <a:p>
            <a:pPr lvl="1" eaLnBrk="1" hangingPunct="1">
              <a:buNone/>
            </a:pPr>
            <a:r>
              <a:rPr lang="en-US" b="1" dirty="0">
                <a:solidFill>
                  <a:srgbClr val="FF0000"/>
                </a:solidFill>
                <a:sym typeface="Wingdings"/>
              </a:rPr>
              <a:t>	</a:t>
            </a:r>
            <a:r>
              <a:rPr lang="en-US" dirty="0">
                <a:solidFill>
                  <a:srgbClr val="000000"/>
                </a:solidFill>
                <a:sym typeface="Wingdings"/>
              </a:rPr>
              <a:t>- e.g. 5CB: Entropy from tail conformations</a:t>
            </a:r>
          </a:p>
          <a:p>
            <a:pPr lvl="1" eaLnBrk="1" hangingPunct="1">
              <a:buNone/>
            </a:pPr>
            <a:r>
              <a:rPr lang="en-US" dirty="0">
                <a:solidFill>
                  <a:srgbClr val="000000"/>
                </a:solidFill>
                <a:sym typeface="Wingdings"/>
              </a:rPr>
              <a:t>		T</a:t>
            </a:r>
            <a:r>
              <a:rPr lang="en-US" baseline="-25000" dirty="0">
                <a:solidFill>
                  <a:srgbClr val="000000"/>
                </a:solidFill>
                <a:sym typeface="Wingdings"/>
              </a:rPr>
              <a:t>CN</a:t>
            </a:r>
            <a:r>
              <a:rPr lang="en-US" dirty="0">
                <a:solidFill>
                  <a:srgbClr val="000000"/>
                </a:solidFill>
                <a:sym typeface="Wingdings"/>
              </a:rPr>
              <a:t> = 18 </a:t>
            </a:r>
            <a:r>
              <a:rPr lang="en-US" baseline="30000" dirty="0" err="1">
                <a:solidFill>
                  <a:srgbClr val="000000"/>
                </a:solidFill>
                <a:sym typeface="Wingdings"/>
              </a:rPr>
              <a:t>o</a:t>
            </a:r>
            <a:r>
              <a:rPr lang="en-US" dirty="0" err="1">
                <a:solidFill>
                  <a:srgbClr val="000000"/>
                </a:solidFill>
                <a:sym typeface="Wingdings"/>
              </a:rPr>
              <a:t>C</a:t>
            </a:r>
            <a:r>
              <a:rPr lang="en-US" dirty="0">
                <a:solidFill>
                  <a:srgbClr val="000000"/>
                </a:solidFill>
                <a:sym typeface="Wingdings"/>
              </a:rPr>
              <a:t>, T</a:t>
            </a:r>
            <a:r>
              <a:rPr lang="en-US" baseline="-25000" dirty="0">
                <a:solidFill>
                  <a:srgbClr val="000000"/>
                </a:solidFill>
                <a:sym typeface="Wingdings"/>
              </a:rPr>
              <a:t>NI</a:t>
            </a:r>
            <a:r>
              <a:rPr lang="en-US" dirty="0">
                <a:solidFill>
                  <a:srgbClr val="000000"/>
                </a:solidFill>
                <a:sym typeface="Wingdings"/>
              </a:rPr>
              <a:t> = 35 </a:t>
            </a:r>
            <a:r>
              <a:rPr lang="en-US" baseline="30000" dirty="0" err="1">
                <a:solidFill>
                  <a:srgbClr val="000000"/>
                </a:solidFill>
                <a:sym typeface="Wingdings"/>
              </a:rPr>
              <a:t>o</a:t>
            </a:r>
            <a:r>
              <a:rPr lang="en-US" dirty="0" err="1">
                <a:solidFill>
                  <a:srgbClr val="000000"/>
                </a:solidFill>
                <a:sym typeface="Wingdings"/>
              </a:rPr>
              <a:t>C</a:t>
            </a:r>
            <a:r>
              <a:rPr lang="en-US" dirty="0">
                <a:solidFill>
                  <a:srgbClr val="000000"/>
                </a:solidFill>
                <a:sym typeface="Wingdings"/>
              </a:rPr>
              <a:t> </a:t>
            </a:r>
          </a:p>
          <a:p>
            <a:pPr lvl="1" eaLnBrk="1" hangingPunct="1">
              <a:buNone/>
            </a:pPr>
            <a:endParaRPr lang="en-US" b="1" dirty="0">
              <a:solidFill>
                <a:srgbClr val="FF0000"/>
              </a:solidFill>
              <a:sym typeface="Wingdings"/>
            </a:endParaRPr>
          </a:p>
          <a:p>
            <a:pPr lvl="1" eaLnBrk="1" hangingPunct="1">
              <a:buNone/>
            </a:pPr>
            <a:r>
              <a:rPr lang="en-US" dirty="0">
                <a:solidFill>
                  <a:srgbClr val="000000"/>
                </a:solidFill>
                <a:sym typeface="Wingdings"/>
              </a:rPr>
              <a:t>	- and … </a:t>
            </a:r>
            <a:r>
              <a:rPr lang="en-US" b="1" dirty="0">
                <a:solidFill>
                  <a:srgbClr val="FF0000"/>
                </a:solidFill>
                <a:sym typeface="Wingdings"/>
              </a:rPr>
              <a:t>P17.4</a:t>
            </a:r>
            <a:endParaRPr lang="en-GB" b="1" dirty="0">
              <a:solidFill>
                <a:srgbClr val="FF0000"/>
              </a:solidFill>
            </a:endParaRPr>
          </a:p>
        </p:txBody>
      </p:sp>
      <p:pic>
        <p:nvPicPr>
          <p:cNvPr id="4" name="Picture 3"/>
          <p:cNvPicPr>
            <a:picLocks noChangeAspect="1"/>
          </p:cNvPicPr>
          <p:nvPr/>
        </p:nvPicPr>
        <p:blipFill>
          <a:blip r:embed="rId3"/>
          <a:stretch>
            <a:fillRect/>
          </a:stretch>
        </p:blipFill>
        <p:spPr>
          <a:xfrm>
            <a:off x="5608106" y="5224294"/>
            <a:ext cx="2377666" cy="71433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normAutofit fontScale="90000"/>
          </a:bodyPr>
          <a:lstStyle/>
          <a:p>
            <a:pPr eaLnBrk="1" hangingPunct="1"/>
            <a:r>
              <a:rPr lang="en-GB" dirty="0"/>
              <a:t>Summary: Lecture #17</a:t>
            </a:r>
            <a:br>
              <a:rPr lang="en-GB" dirty="0"/>
            </a:br>
            <a:r>
              <a:rPr lang="en-GB" sz="2667" dirty="0">
                <a:solidFill>
                  <a:srgbClr val="FF0000"/>
                </a:solidFill>
              </a:rPr>
              <a:t>Liquid Crystals II - Theory</a:t>
            </a:r>
          </a:p>
        </p:txBody>
      </p:sp>
      <p:sp>
        <p:nvSpPr>
          <p:cNvPr id="99331" name="Rectangle 4"/>
          <p:cNvSpPr>
            <a:spLocks noGrp="1" noChangeArrowheads="1"/>
          </p:cNvSpPr>
          <p:nvPr>
            <p:ph type="body" idx="1"/>
          </p:nvPr>
        </p:nvSpPr>
        <p:spPr/>
        <p:txBody>
          <a:bodyPr/>
          <a:lstStyle/>
          <a:p>
            <a:pPr eaLnBrk="1" hangingPunct="1">
              <a:lnSpc>
                <a:spcPct val="90000"/>
              </a:lnSpc>
            </a:pPr>
            <a:r>
              <a:rPr lang="en-GB" sz="2400" dirty="0" err="1"/>
              <a:t>Frederiks</a:t>
            </a:r>
            <a:r>
              <a:rPr lang="en-GB" sz="2400" dirty="0"/>
              <a:t> transition: Competition </a:t>
            </a:r>
            <a:r>
              <a:rPr lang="en-GB" sz="2400" dirty="0" err="1"/>
              <a:t>btwn</a:t>
            </a:r>
            <a:r>
              <a:rPr lang="en-GB" sz="2400" dirty="0"/>
              <a:t> electric and elastic forces, critical voltage.</a:t>
            </a:r>
          </a:p>
          <a:p>
            <a:pPr eaLnBrk="1" hangingPunct="1">
              <a:lnSpc>
                <a:spcPct val="90000"/>
              </a:lnSpc>
            </a:pPr>
            <a:r>
              <a:rPr lang="en-GB" sz="2400" dirty="0" err="1"/>
              <a:t>Nematic</a:t>
            </a:r>
            <a:r>
              <a:rPr lang="en-GB" sz="2400" dirty="0"/>
              <a:t>-isotropic transition is simplest form of liquid crystalline phase transition</a:t>
            </a:r>
          </a:p>
          <a:p>
            <a:pPr lvl="1" eaLnBrk="1" hangingPunct="1">
              <a:lnSpc>
                <a:spcPct val="90000"/>
              </a:lnSpc>
            </a:pPr>
            <a:r>
              <a:rPr lang="en-GB" sz="2000" dirty="0"/>
              <a:t>Still reasonably complex</a:t>
            </a:r>
          </a:p>
          <a:p>
            <a:pPr eaLnBrk="1" hangingPunct="1">
              <a:lnSpc>
                <a:spcPct val="90000"/>
              </a:lnSpc>
            </a:pPr>
            <a:r>
              <a:rPr lang="en-GB" sz="2400" dirty="0"/>
              <a:t>Use an </a:t>
            </a:r>
            <a:r>
              <a:rPr lang="en-GB" sz="2400" i="1" dirty="0"/>
              <a:t>order parameter</a:t>
            </a:r>
            <a:r>
              <a:rPr lang="en-GB" sz="2400" dirty="0"/>
              <a:t> to quantify liquid crystallinity</a:t>
            </a:r>
          </a:p>
          <a:p>
            <a:pPr lvl="1" eaLnBrk="1" hangingPunct="1">
              <a:lnSpc>
                <a:spcPct val="90000"/>
              </a:lnSpc>
            </a:pPr>
            <a:r>
              <a:rPr lang="en-GB" sz="2000" dirty="0"/>
              <a:t>Order parameter changes as a function of temperature</a:t>
            </a:r>
          </a:p>
          <a:p>
            <a:pPr eaLnBrk="1" hangingPunct="1">
              <a:lnSpc>
                <a:spcPct val="90000"/>
              </a:lnSpc>
            </a:pPr>
            <a:r>
              <a:rPr lang="en-GB" sz="2400" dirty="0"/>
              <a:t>Maier- </a:t>
            </a:r>
            <a:r>
              <a:rPr lang="en-GB" sz="2400" dirty="0" err="1"/>
              <a:t>Saupe</a:t>
            </a:r>
            <a:r>
              <a:rPr lang="en-GB" sz="2400" dirty="0"/>
              <a:t> mean-field theory captures qualitative behaviour of </a:t>
            </a:r>
            <a:r>
              <a:rPr lang="en-GB" sz="2400" dirty="0" err="1"/>
              <a:t>nematic</a:t>
            </a:r>
            <a:r>
              <a:rPr lang="en-GB" sz="2400" dirty="0"/>
              <a:t> phase</a:t>
            </a:r>
          </a:p>
          <a:p>
            <a:pPr lvl="1" eaLnBrk="1" hangingPunct="1">
              <a:lnSpc>
                <a:spcPct val="90000"/>
              </a:lnSpc>
            </a:pPr>
            <a:r>
              <a:rPr lang="en-GB" sz="2000" dirty="0"/>
              <a:t>Free energy calculated as function of OP</a:t>
            </a:r>
          </a:p>
        </p:txBody>
      </p:sp>
      <p:sp>
        <p:nvSpPr>
          <p:cNvPr id="99332" name="Text Box 5"/>
          <p:cNvSpPr txBox="1">
            <a:spLocks noChangeArrowheads="1"/>
          </p:cNvSpPr>
          <p:nvPr/>
        </p:nvSpPr>
        <p:spPr bwMode="auto">
          <a:xfrm>
            <a:off x="457200" y="5702970"/>
            <a:ext cx="8361587" cy="846386"/>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400" dirty="0"/>
              <a:t>The material contained within this lecture can be found in SCM chapter 7 section 7.3. </a:t>
            </a:r>
          </a:p>
          <a:p>
            <a:pPr>
              <a:spcBef>
                <a:spcPct val="50000"/>
              </a:spcBef>
            </a:pPr>
            <a:r>
              <a:rPr lang="en-US" sz="1400" dirty="0"/>
              <a:t>A. M. Donald, A. H. </a:t>
            </a:r>
            <a:r>
              <a:rPr lang="en-US" sz="1400" dirty="0" err="1"/>
              <a:t>Windle</a:t>
            </a:r>
            <a:r>
              <a:rPr lang="en-US" sz="1400" dirty="0"/>
              <a:t>, S. Hanna , Liquid Crystalline Polymers 2nd ed., CUP 2006 (pp 161-163) also covers Maier-</a:t>
            </a:r>
            <a:r>
              <a:rPr lang="en-US" sz="1400" dirty="0" err="1"/>
              <a:t>Saupe</a:t>
            </a:r>
            <a:r>
              <a:rPr lang="en-US" sz="1400" dirty="0"/>
              <a:t> theory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869440" y="-76200"/>
            <a:ext cx="7772400" cy="1143000"/>
          </a:xfrm>
        </p:spPr>
        <p:txBody>
          <a:bodyPr>
            <a:normAutofit fontScale="90000"/>
          </a:bodyPr>
          <a:lstStyle/>
          <a:p>
            <a:pPr eaLnBrk="1" hangingPunct="1"/>
            <a:r>
              <a:rPr lang="en-GB" dirty="0" err="1"/>
              <a:t>Chirality</a:t>
            </a:r>
            <a:br>
              <a:rPr lang="en-GB" dirty="0"/>
            </a:br>
            <a:r>
              <a:rPr lang="en-GB" sz="2667" dirty="0"/>
              <a:t>Greek </a:t>
            </a:r>
            <a:r>
              <a:rPr lang="en-GB" sz="2667" dirty="0" err="1">
                <a:latin typeface="Symbol" charset="2"/>
                <a:cs typeface="Symbol" charset="2"/>
              </a:rPr>
              <a:t>ceir</a:t>
            </a:r>
            <a:r>
              <a:rPr lang="en-GB" sz="2667" dirty="0"/>
              <a:t> = ‘hand’</a:t>
            </a:r>
          </a:p>
        </p:txBody>
      </p:sp>
      <p:pic>
        <p:nvPicPr>
          <p:cNvPr id="7" name="Picture 6"/>
          <p:cNvPicPr>
            <a:picLocks noChangeAspect="1"/>
          </p:cNvPicPr>
          <p:nvPr/>
        </p:nvPicPr>
        <p:blipFill>
          <a:blip r:embed="rId3"/>
          <a:stretch>
            <a:fillRect/>
          </a:stretch>
        </p:blipFill>
        <p:spPr>
          <a:xfrm>
            <a:off x="0" y="304800"/>
            <a:ext cx="3505313" cy="2576290"/>
          </a:xfrm>
          <a:prstGeom prst="rect">
            <a:avLst/>
          </a:prstGeom>
        </p:spPr>
      </p:pic>
      <p:sp>
        <p:nvSpPr>
          <p:cNvPr id="8" name="TextBox 7"/>
          <p:cNvSpPr txBox="1"/>
          <p:nvPr/>
        </p:nvSpPr>
        <p:spPr>
          <a:xfrm>
            <a:off x="3484881" y="1066800"/>
            <a:ext cx="5659120" cy="2031325"/>
          </a:xfrm>
          <a:prstGeom prst="rect">
            <a:avLst/>
          </a:prstGeom>
          <a:noFill/>
        </p:spPr>
        <p:txBody>
          <a:bodyPr wrap="square" rtlCol="0">
            <a:spAutoFit/>
          </a:bodyPr>
          <a:lstStyle/>
          <a:p>
            <a:r>
              <a:rPr lang="en-US" sz="2000" dirty="0"/>
              <a:t>Molecule ≠ its mirror- image (like your hands)</a:t>
            </a:r>
          </a:p>
          <a:p>
            <a:r>
              <a:rPr lang="en-US" sz="2000" dirty="0"/>
              <a:t>Requires atom with at least 4 </a:t>
            </a:r>
            <a:r>
              <a:rPr lang="en-US" sz="2000" i="1" dirty="0">
                <a:solidFill>
                  <a:srgbClr val="FF0000"/>
                </a:solidFill>
              </a:rPr>
              <a:t>unequal</a:t>
            </a:r>
            <a:r>
              <a:rPr lang="en-US" sz="2000" i="1" dirty="0"/>
              <a:t> </a:t>
            </a:r>
            <a:r>
              <a:rPr lang="en-US" sz="2000" dirty="0"/>
              <a:t>‘</a:t>
            </a:r>
            <a:r>
              <a:rPr lang="en-US" sz="2000" dirty="0" err="1"/>
              <a:t>Ligands</a:t>
            </a:r>
            <a:r>
              <a:rPr lang="en-US" sz="2000" dirty="0"/>
              <a:t>’</a:t>
            </a:r>
          </a:p>
          <a:p>
            <a:r>
              <a:rPr lang="en-US" sz="2000" i="1" dirty="0"/>
              <a:t>i.e. </a:t>
            </a:r>
            <a:r>
              <a:rPr lang="en-US" sz="2000" dirty="0"/>
              <a:t>4 chemical bonds: sp</a:t>
            </a:r>
            <a:r>
              <a:rPr lang="en-US" sz="2000" baseline="30000" dirty="0"/>
              <a:t>3</a:t>
            </a:r>
            <a:r>
              <a:rPr lang="en-US" sz="2000" dirty="0"/>
              <a:t> C </a:t>
            </a:r>
            <a:r>
              <a:rPr lang="en-US" sz="2000" dirty="0" err="1">
                <a:sym typeface="Wingdings"/>
              </a:rPr>
              <a:t></a:t>
            </a:r>
            <a:r>
              <a:rPr lang="en-US" sz="2000" dirty="0">
                <a:sym typeface="Wingdings"/>
              </a:rPr>
              <a:t> Organic molecules</a:t>
            </a:r>
            <a:endParaRPr lang="en-US" sz="2000" dirty="0"/>
          </a:p>
          <a:p>
            <a:r>
              <a:rPr lang="en-US" sz="2800" dirty="0">
                <a:solidFill>
                  <a:srgbClr val="FF0000"/>
                </a:solidFill>
              </a:rPr>
              <a:t>‘Asymmetric carbon’, ‘</a:t>
            </a:r>
            <a:r>
              <a:rPr lang="en-US" sz="2800" dirty="0" err="1">
                <a:solidFill>
                  <a:srgbClr val="FF0000"/>
                </a:solidFill>
              </a:rPr>
              <a:t>chiral</a:t>
            </a:r>
            <a:r>
              <a:rPr lang="en-US" sz="2800" dirty="0">
                <a:solidFill>
                  <a:srgbClr val="FF0000"/>
                </a:solidFill>
              </a:rPr>
              <a:t> centre’ </a:t>
            </a:r>
            <a:r>
              <a:rPr lang="en-US" sz="2800" b="1" dirty="0">
                <a:solidFill>
                  <a:srgbClr val="FF0000"/>
                </a:solidFill>
              </a:rPr>
              <a:t>*</a:t>
            </a:r>
          </a:p>
          <a:p>
            <a:r>
              <a:rPr lang="en-US" dirty="0"/>
              <a:t>(Exceptions: e.g. </a:t>
            </a:r>
            <a:r>
              <a:rPr lang="en-US" dirty="0" err="1"/>
              <a:t>chiral</a:t>
            </a:r>
            <a:r>
              <a:rPr lang="en-US" dirty="0"/>
              <a:t> amines, 3 bonds + ‘lone pair’)</a:t>
            </a:r>
          </a:p>
          <a:p>
            <a:r>
              <a:rPr lang="en-US" dirty="0"/>
              <a:t>M</a:t>
            </a:r>
            <a:r>
              <a:rPr lang="en-US" sz="2000" dirty="0"/>
              <a:t>olecules can have more than one *</a:t>
            </a:r>
          </a:p>
        </p:txBody>
      </p:sp>
      <p:pic>
        <p:nvPicPr>
          <p:cNvPr id="10" name="Picture 9"/>
          <p:cNvPicPr>
            <a:picLocks noChangeAspect="1"/>
          </p:cNvPicPr>
          <p:nvPr/>
        </p:nvPicPr>
        <p:blipFill>
          <a:blip r:embed="rId4"/>
          <a:stretch>
            <a:fillRect/>
          </a:stretch>
        </p:blipFill>
        <p:spPr>
          <a:xfrm>
            <a:off x="6370320" y="3435866"/>
            <a:ext cx="2540000" cy="1968500"/>
          </a:xfrm>
          <a:prstGeom prst="rect">
            <a:avLst/>
          </a:prstGeom>
        </p:spPr>
      </p:pic>
      <p:sp>
        <p:nvSpPr>
          <p:cNvPr id="11" name="TextBox 10"/>
          <p:cNvSpPr txBox="1"/>
          <p:nvPr/>
        </p:nvSpPr>
        <p:spPr>
          <a:xfrm>
            <a:off x="7017626" y="3066534"/>
            <a:ext cx="1744476" cy="461665"/>
          </a:xfrm>
          <a:prstGeom prst="rect">
            <a:avLst/>
          </a:prstGeom>
          <a:noFill/>
        </p:spPr>
        <p:txBody>
          <a:bodyPr wrap="none" rtlCol="0">
            <a:spAutoFit/>
          </a:bodyPr>
          <a:lstStyle/>
          <a:p>
            <a:r>
              <a:rPr lang="en-US" dirty="0" err="1"/>
              <a:t>Carvone</a:t>
            </a:r>
            <a:r>
              <a:rPr lang="en-US" sz="2400" b="1" dirty="0"/>
              <a:t> </a:t>
            </a:r>
            <a:r>
              <a:rPr lang="en-US" sz="2400" b="1" dirty="0">
                <a:solidFill>
                  <a:srgbClr val="FF0000"/>
                </a:solidFill>
              </a:rPr>
              <a:t>P15.2</a:t>
            </a:r>
          </a:p>
        </p:txBody>
      </p:sp>
      <p:pic>
        <p:nvPicPr>
          <p:cNvPr id="12" name="Picture 11"/>
          <p:cNvPicPr>
            <a:picLocks noChangeAspect="1"/>
          </p:cNvPicPr>
          <p:nvPr/>
        </p:nvPicPr>
        <p:blipFill>
          <a:blip r:embed="rId5"/>
          <a:stretch>
            <a:fillRect/>
          </a:stretch>
        </p:blipFill>
        <p:spPr>
          <a:xfrm>
            <a:off x="534101" y="3246875"/>
            <a:ext cx="2670676" cy="998220"/>
          </a:xfrm>
          <a:prstGeom prst="rect">
            <a:avLst/>
          </a:prstGeom>
        </p:spPr>
      </p:pic>
      <p:sp>
        <p:nvSpPr>
          <p:cNvPr id="13" name="TextBox 12"/>
          <p:cNvSpPr txBox="1"/>
          <p:nvPr/>
        </p:nvSpPr>
        <p:spPr>
          <a:xfrm>
            <a:off x="1569808" y="3638511"/>
            <a:ext cx="299631" cy="379591"/>
          </a:xfrm>
          <a:prstGeom prst="rect">
            <a:avLst/>
          </a:prstGeom>
          <a:noFill/>
        </p:spPr>
        <p:txBody>
          <a:bodyPr wrap="square" rtlCol="0">
            <a:spAutoFit/>
          </a:bodyPr>
          <a:lstStyle/>
          <a:p>
            <a:r>
              <a:rPr lang="en-US" sz="2800" b="1" baseline="-25000" dirty="0"/>
              <a:t>*</a:t>
            </a:r>
          </a:p>
        </p:txBody>
      </p:sp>
      <p:sp>
        <p:nvSpPr>
          <p:cNvPr id="14" name="TextBox 13"/>
          <p:cNvSpPr txBox="1"/>
          <p:nvPr/>
        </p:nvSpPr>
        <p:spPr>
          <a:xfrm>
            <a:off x="1084890" y="4314428"/>
            <a:ext cx="1569097" cy="369332"/>
          </a:xfrm>
          <a:prstGeom prst="rect">
            <a:avLst/>
          </a:prstGeom>
          <a:noFill/>
        </p:spPr>
        <p:txBody>
          <a:bodyPr wrap="none" rtlCol="0">
            <a:spAutoFit/>
          </a:bodyPr>
          <a:lstStyle/>
          <a:p>
            <a:r>
              <a:rPr lang="en-US" dirty="0"/>
              <a:t>2-Ethylhexanol</a:t>
            </a:r>
          </a:p>
        </p:txBody>
      </p:sp>
      <p:sp>
        <p:nvSpPr>
          <p:cNvPr id="15" name="TextBox 14"/>
          <p:cNvSpPr txBox="1"/>
          <p:nvPr/>
        </p:nvSpPr>
        <p:spPr>
          <a:xfrm>
            <a:off x="4328160" y="3575764"/>
            <a:ext cx="1699391" cy="1477328"/>
          </a:xfrm>
          <a:prstGeom prst="rect">
            <a:avLst/>
          </a:prstGeom>
          <a:noFill/>
        </p:spPr>
        <p:txBody>
          <a:bodyPr wrap="none" rtlCol="0">
            <a:spAutoFit/>
          </a:bodyPr>
          <a:lstStyle/>
          <a:p>
            <a:r>
              <a:rPr lang="en-US" dirty="0"/>
              <a:t>R </a:t>
            </a:r>
            <a:r>
              <a:rPr lang="en-US" dirty="0" err="1"/>
              <a:t>carvone</a:t>
            </a:r>
            <a:r>
              <a:rPr lang="en-US" dirty="0"/>
              <a:t>: </a:t>
            </a:r>
          </a:p>
          <a:p>
            <a:r>
              <a:rPr lang="en-US" dirty="0"/>
              <a:t>Spearmint smell</a:t>
            </a:r>
          </a:p>
          <a:p>
            <a:endParaRPr lang="en-US" dirty="0"/>
          </a:p>
          <a:p>
            <a:r>
              <a:rPr lang="en-US" dirty="0"/>
              <a:t>S </a:t>
            </a:r>
            <a:r>
              <a:rPr lang="en-US" dirty="0" err="1"/>
              <a:t>carvone</a:t>
            </a:r>
            <a:r>
              <a:rPr lang="en-US" dirty="0"/>
              <a:t>:</a:t>
            </a:r>
          </a:p>
          <a:p>
            <a:r>
              <a:rPr lang="en-US" dirty="0"/>
              <a:t>Caraway smell</a:t>
            </a:r>
          </a:p>
        </p:txBody>
      </p:sp>
      <p:sp>
        <p:nvSpPr>
          <p:cNvPr id="16" name="TextBox 15"/>
          <p:cNvSpPr txBox="1"/>
          <p:nvPr/>
        </p:nvSpPr>
        <p:spPr>
          <a:xfrm>
            <a:off x="137424" y="5527040"/>
            <a:ext cx="8507457" cy="1231106"/>
          </a:xfrm>
          <a:prstGeom prst="rect">
            <a:avLst/>
          </a:prstGeom>
          <a:noFill/>
        </p:spPr>
        <p:txBody>
          <a:bodyPr wrap="none" rtlCol="0">
            <a:spAutoFit/>
          </a:bodyPr>
          <a:lstStyle/>
          <a:p>
            <a:r>
              <a:rPr lang="en-US" dirty="0"/>
              <a:t>The two </a:t>
            </a:r>
            <a:r>
              <a:rPr lang="en-US" dirty="0" err="1"/>
              <a:t>enantiomers</a:t>
            </a:r>
            <a:r>
              <a:rPr lang="en-US" dirty="0"/>
              <a:t> of a molecule have the </a:t>
            </a:r>
            <a:r>
              <a:rPr lang="en-US" i="1" dirty="0"/>
              <a:t>same</a:t>
            </a:r>
            <a:r>
              <a:rPr lang="en-US" dirty="0"/>
              <a:t> Hamiltonian </a:t>
            </a:r>
            <a:r>
              <a:rPr lang="en-US" sz="2400" b="1" dirty="0">
                <a:solidFill>
                  <a:srgbClr val="FF0000"/>
                </a:solidFill>
              </a:rPr>
              <a:t>P15.3</a:t>
            </a:r>
          </a:p>
          <a:p>
            <a:r>
              <a:rPr lang="en-US" dirty="0"/>
              <a:t>But they interact differently with the ‘receptors’ </a:t>
            </a:r>
            <a:r>
              <a:rPr lang="en-US" dirty="0">
                <a:solidFill>
                  <a:srgbClr val="FF0000"/>
                </a:solidFill>
              </a:rPr>
              <a:t>(odorant binding proteins) </a:t>
            </a:r>
            <a:r>
              <a:rPr lang="en-US" dirty="0"/>
              <a:t>in your nose</a:t>
            </a:r>
          </a:p>
          <a:p>
            <a:endParaRPr lang="en-US" sz="800" dirty="0"/>
          </a:p>
          <a:p>
            <a:pPr algn="ctr"/>
            <a:r>
              <a:rPr lang="en-US" sz="2400" dirty="0">
                <a:solidFill>
                  <a:srgbClr val="FF0000"/>
                </a:solidFill>
              </a:rPr>
              <a:t>Hamiltonian / QM = Physics’ sharpest tool cuts no ice with </a:t>
            </a:r>
            <a:r>
              <a:rPr lang="en-US" sz="2400" dirty="0" err="1">
                <a:solidFill>
                  <a:srgbClr val="FF0000"/>
                </a:solidFill>
              </a:rPr>
              <a:t>chirality</a:t>
            </a:r>
            <a:endParaRPr lang="en-US" sz="2400"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err="1"/>
              <a:t>Enantiomer</a:t>
            </a:r>
            <a:r>
              <a:rPr lang="en-US" dirty="0"/>
              <a:t> resolution</a:t>
            </a:r>
            <a:br>
              <a:rPr lang="en-US" dirty="0"/>
            </a:br>
            <a:r>
              <a:rPr lang="en-US" sz="2667" dirty="0"/>
              <a:t>Not all </a:t>
            </a:r>
            <a:r>
              <a:rPr lang="en-US" sz="2667" dirty="0" err="1"/>
              <a:t>racemic</a:t>
            </a:r>
            <a:r>
              <a:rPr lang="en-US" sz="2667" dirty="0"/>
              <a:t> mixtures separate on </a:t>
            </a:r>
            <a:r>
              <a:rPr lang="en-US" sz="2667" dirty="0" err="1"/>
              <a:t>Xtallisation</a:t>
            </a:r>
            <a:endParaRPr lang="en-US" sz="2667" dirty="0"/>
          </a:p>
        </p:txBody>
      </p:sp>
      <p:sp>
        <p:nvSpPr>
          <p:cNvPr id="4" name="TextBox 3"/>
          <p:cNvSpPr txBox="1"/>
          <p:nvPr/>
        </p:nvSpPr>
        <p:spPr>
          <a:xfrm>
            <a:off x="254000" y="6004560"/>
            <a:ext cx="9026348" cy="1015663"/>
          </a:xfrm>
          <a:prstGeom prst="rect">
            <a:avLst/>
          </a:prstGeom>
          <a:noFill/>
        </p:spPr>
        <p:txBody>
          <a:bodyPr wrap="square" rtlCol="0">
            <a:spAutoFit/>
          </a:bodyPr>
          <a:lstStyle/>
          <a:p>
            <a:r>
              <a:rPr lang="en-US" dirty="0"/>
              <a:t>You need to put </a:t>
            </a:r>
            <a:r>
              <a:rPr lang="en-US" dirty="0" err="1"/>
              <a:t>chirality</a:t>
            </a:r>
            <a:r>
              <a:rPr lang="en-US" dirty="0"/>
              <a:t> into the column to get </a:t>
            </a:r>
            <a:r>
              <a:rPr lang="en-US" dirty="0" err="1"/>
              <a:t>enantiomer</a:t>
            </a:r>
            <a:r>
              <a:rPr lang="en-US" dirty="0"/>
              <a:t> resolution</a:t>
            </a:r>
          </a:p>
          <a:p>
            <a:endParaRPr lang="en-US" sz="800" dirty="0"/>
          </a:p>
          <a:p>
            <a:r>
              <a:rPr lang="en-US" dirty="0"/>
              <a:t>Yet sucrose (aka ‘sugar’) from sugar beet is a pure </a:t>
            </a:r>
            <a:r>
              <a:rPr lang="en-US" dirty="0" err="1"/>
              <a:t>enantiomer</a:t>
            </a:r>
            <a:r>
              <a:rPr lang="en-US" dirty="0"/>
              <a:t> without later separation</a:t>
            </a:r>
          </a:p>
          <a:p>
            <a:endParaRPr lang="en-US" sz="1600" dirty="0"/>
          </a:p>
        </p:txBody>
      </p:sp>
      <p:pic>
        <p:nvPicPr>
          <p:cNvPr id="5" name="Picture 4"/>
          <p:cNvPicPr>
            <a:picLocks noChangeAspect="1"/>
          </p:cNvPicPr>
          <p:nvPr/>
        </p:nvPicPr>
        <p:blipFill>
          <a:blip r:embed="rId2"/>
          <a:stretch>
            <a:fillRect/>
          </a:stretch>
        </p:blipFill>
        <p:spPr>
          <a:xfrm>
            <a:off x="1754342" y="1069557"/>
            <a:ext cx="4057178" cy="3261361"/>
          </a:xfrm>
          <a:prstGeom prst="rect">
            <a:avLst/>
          </a:prstGeom>
        </p:spPr>
      </p:pic>
      <p:cxnSp>
        <p:nvCxnSpPr>
          <p:cNvPr id="7" name="Straight Arrow Connector 6"/>
          <p:cNvCxnSpPr/>
          <p:nvPr/>
        </p:nvCxnSpPr>
        <p:spPr>
          <a:xfrm flipV="1">
            <a:off x="1137920" y="3098800"/>
            <a:ext cx="883920" cy="30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0" y="2806114"/>
            <a:ext cx="1172241" cy="646331"/>
          </a:xfrm>
          <a:prstGeom prst="rect">
            <a:avLst/>
          </a:prstGeom>
          <a:noFill/>
        </p:spPr>
        <p:txBody>
          <a:bodyPr wrap="none" rtlCol="0">
            <a:spAutoFit/>
          </a:bodyPr>
          <a:lstStyle/>
          <a:p>
            <a:r>
              <a:rPr lang="en-US" dirty="0"/>
              <a:t>Stationary</a:t>
            </a:r>
          </a:p>
          <a:p>
            <a:r>
              <a:rPr lang="en-US" dirty="0"/>
              <a:t>Phase</a:t>
            </a:r>
          </a:p>
        </p:txBody>
      </p:sp>
      <p:sp>
        <p:nvSpPr>
          <p:cNvPr id="9" name="TextBox 8"/>
          <p:cNvSpPr txBox="1"/>
          <p:nvPr/>
        </p:nvSpPr>
        <p:spPr>
          <a:xfrm>
            <a:off x="99186" y="1700894"/>
            <a:ext cx="1073055" cy="646331"/>
          </a:xfrm>
          <a:prstGeom prst="rect">
            <a:avLst/>
          </a:prstGeom>
          <a:noFill/>
        </p:spPr>
        <p:txBody>
          <a:bodyPr wrap="none" rtlCol="0">
            <a:spAutoFit/>
          </a:bodyPr>
          <a:lstStyle/>
          <a:p>
            <a:r>
              <a:rPr lang="en-US" dirty="0"/>
              <a:t>Dissolved </a:t>
            </a:r>
          </a:p>
          <a:p>
            <a:r>
              <a:rPr lang="en-US" dirty="0" err="1"/>
              <a:t>racemat</a:t>
            </a:r>
            <a:endParaRPr lang="en-US" dirty="0"/>
          </a:p>
        </p:txBody>
      </p:sp>
      <p:cxnSp>
        <p:nvCxnSpPr>
          <p:cNvPr id="11" name="Straight Arrow Connector 10"/>
          <p:cNvCxnSpPr/>
          <p:nvPr/>
        </p:nvCxnSpPr>
        <p:spPr>
          <a:xfrm>
            <a:off x="1172241" y="2024060"/>
            <a:ext cx="61585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073929" y="1176743"/>
            <a:ext cx="3071931" cy="2031325"/>
          </a:xfrm>
          <a:prstGeom prst="rect">
            <a:avLst/>
          </a:prstGeom>
          <a:noFill/>
        </p:spPr>
        <p:txBody>
          <a:bodyPr wrap="none" rtlCol="0">
            <a:spAutoFit/>
          </a:bodyPr>
          <a:lstStyle/>
          <a:p>
            <a:r>
              <a:rPr lang="en-US" dirty="0" err="1">
                <a:solidFill>
                  <a:srgbClr val="FF0000"/>
                </a:solidFill>
              </a:rPr>
              <a:t>Chiral</a:t>
            </a:r>
            <a:r>
              <a:rPr lang="en-US" dirty="0">
                <a:solidFill>
                  <a:srgbClr val="FF0000"/>
                </a:solidFill>
              </a:rPr>
              <a:t> column chromatography</a:t>
            </a:r>
          </a:p>
          <a:p>
            <a:endParaRPr lang="en-US" dirty="0"/>
          </a:p>
          <a:p>
            <a:r>
              <a:rPr lang="en-US" dirty="0"/>
              <a:t>L/R </a:t>
            </a:r>
            <a:r>
              <a:rPr lang="en-US" dirty="0" err="1"/>
              <a:t>enatiomer</a:t>
            </a:r>
            <a:r>
              <a:rPr lang="en-US" dirty="0"/>
              <a:t> show different</a:t>
            </a:r>
          </a:p>
          <a:p>
            <a:r>
              <a:rPr lang="en-US" dirty="0"/>
              <a:t>adhesion to stationary phase</a:t>
            </a:r>
          </a:p>
          <a:p>
            <a:endParaRPr lang="en-US" dirty="0"/>
          </a:p>
          <a:p>
            <a:r>
              <a:rPr lang="en-US" dirty="0"/>
              <a:t>One trickles through faster</a:t>
            </a:r>
          </a:p>
          <a:p>
            <a:r>
              <a:rPr lang="en-US" dirty="0"/>
              <a:t>(</a:t>
            </a:r>
            <a:r>
              <a:rPr lang="en-US" dirty="0" err="1"/>
              <a:t>colours</a:t>
            </a:r>
            <a:r>
              <a:rPr lang="en-US" dirty="0"/>
              <a:t> for illustration only)</a:t>
            </a:r>
          </a:p>
        </p:txBody>
      </p:sp>
      <p:sp>
        <p:nvSpPr>
          <p:cNvPr id="15" name="TextBox 14"/>
          <p:cNvSpPr txBox="1"/>
          <p:nvPr/>
        </p:nvSpPr>
        <p:spPr>
          <a:xfrm>
            <a:off x="567626" y="4330918"/>
            <a:ext cx="5243894" cy="707886"/>
          </a:xfrm>
          <a:prstGeom prst="rect">
            <a:avLst/>
          </a:prstGeom>
          <a:noFill/>
        </p:spPr>
        <p:txBody>
          <a:bodyPr wrap="none" rtlCol="0">
            <a:spAutoFit/>
          </a:bodyPr>
          <a:lstStyle/>
          <a:p>
            <a:r>
              <a:rPr lang="en-US" sz="2000" dirty="0"/>
              <a:t>But: Needs pure </a:t>
            </a:r>
            <a:r>
              <a:rPr lang="en-US" sz="2000" dirty="0" err="1"/>
              <a:t>enantiomer</a:t>
            </a:r>
            <a:r>
              <a:rPr lang="en-US" sz="2000" dirty="0"/>
              <a:t> in stationary phase,</a:t>
            </a:r>
          </a:p>
          <a:p>
            <a:r>
              <a:rPr lang="en-US" sz="2000" dirty="0"/>
              <a:t> typically a biopolymer (cellulose, </a:t>
            </a:r>
            <a:r>
              <a:rPr lang="en-US" sz="2000" dirty="0" err="1"/>
              <a:t>cyclodextrin</a:t>
            </a:r>
            <a:r>
              <a:rPr lang="en-US" sz="2000" dirty="0"/>
              <a:t>)</a:t>
            </a:r>
          </a:p>
        </p:txBody>
      </p:sp>
      <p:pic>
        <p:nvPicPr>
          <p:cNvPr id="16" name="Picture 15"/>
          <p:cNvPicPr>
            <a:picLocks noChangeAspect="1"/>
          </p:cNvPicPr>
          <p:nvPr/>
        </p:nvPicPr>
        <p:blipFill>
          <a:blip r:embed="rId3"/>
          <a:stretch>
            <a:fillRect/>
          </a:stretch>
        </p:blipFill>
        <p:spPr>
          <a:xfrm>
            <a:off x="2174240" y="5038804"/>
            <a:ext cx="2377440" cy="1097280"/>
          </a:xfrm>
          <a:prstGeom prst="rect">
            <a:avLst/>
          </a:prstGeom>
        </p:spPr>
      </p:pic>
      <p:pic>
        <p:nvPicPr>
          <p:cNvPr id="17" name="Picture 16"/>
          <p:cNvPicPr>
            <a:picLocks noChangeAspect="1"/>
          </p:cNvPicPr>
          <p:nvPr/>
        </p:nvPicPr>
        <p:blipFill>
          <a:blip r:embed="rId4"/>
          <a:stretch>
            <a:fillRect/>
          </a:stretch>
        </p:blipFill>
        <p:spPr>
          <a:xfrm>
            <a:off x="6390307" y="3235027"/>
            <a:ext cx="2632105" cy="273936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163" y="-184666"/>
            <a:ext cx="8229600" cy="1143000"/>
          </a:xfrm>
        </p:spPr>
        <p:txBody>
          <a:bodyPr/>
          <a:lstStyle/>
          <a:p>
            <a:r>
              <a:rPr lang="en-US" dirty="0"/>
              <a:t>‘Lock and key’ model</a:t>
            </a:r>
          </a:p>
        </p:txBody>
      </p:sp>
      <p:pic>
        <p:nvPicPr>
          <p:cNvPr id="3" name="Picture 2"/>
          <p:cNvPicPr>
            <a:picLocks noChangeAspect="1"/>
          </p:cNvPicPr>
          <p:nvPr/>
        </p:nvPicPr>
        <p:blipFill>
          <a:blip r:embed="rId2"/>
          <a:stretch>
            <a:fillRect/>
          </a:stretch>
        </p:blipFill>
        <p:spPr>
          <a:xfrm>
            <a:off x="0" y="0"/>
            <a:ext cx="1224509" cy="1731010"/>
          </a:xfrm>
          <a:prstGeom prst="rect">
            <a:avLst/>
          </a:prstGeom>
        </p:spPr>
      </p:pic>
      <p:sp>
        <p:nvSpPr>
          <p:cNvPr id="4" name="TextBox 3"/>
          <p:cNvSpPr txBox="1"/>
          <p:nvPr/>
        </p:nvSpPr>
        <p:spPr>
          <a:xfrm>
            <a:off x="0" y="1731010"/>
            <a:ext cx="1910080" cy="584776"/>
          </a:xfrm>
          <a:prstGeom prst="rect">
            <a:avLst/>
          </a:prstGeom>
          <a:noFill/>
        </p:spPr>
        <p:txBody>
          <a:bodyPr wrap="square" rtlCol="0">
            <a:spAutoFit/>
          </a:bodyPr>
          <a:lstStyle/>
          <a:p>
            <a:r>
              <a:rPr lang="en-US" sz="1600" dirty="0"/>
              <a:t>Emil Fischer</a:t>
            </a:r>
          </a:p>
          <a:p>
            <a:r>
              <a:rPr lang="en-US" sz="1600" dirty="0"/>
              <a:t>Nobel Prize 1902</a:t>
            </a:r>
          </a:p>
        </p:txBody>
      </p:sp>
      <p:sp>
        <p:nvSpPr>
          <p:cNvPr id="5" name="TextBox 4"/>
          <p:cNvSpPr txBox="1"/>
          <p:nvPr/>
        </p:nvSpPr>
        <p:spPr>
          <a:xfrm>
            <a:off x="1645920" y="958334"/>
            <a:ext cx="7135224" cy="923330"/>
          </a:xfrm>
          <a:prstGeom prst="rect">
            <a:avLst/>
          </a:prstGeom>
          <a:noFill/>
        </p:spPr>
        <p:txBody>
          <a:bodyPr wrap="none" rtlCol="0">
            <a:spAutoFit/>
          </a:bodyPr>
          <a:lstStyle/>
          <a:p>
            <a:r>
              <a:rPr lang="en-US" dirty="0">
                <a:solidFill>
                  <a:srgbClr val="FF0000"/>
                </a:solidFill>
              </a:rPr>
              <a:t>Enzymes</a:t>
            </a:r>
            <a:r>
              <a:rPr lang="en-US" dirty="0"/>
              <a:t> </a:t>
            </a:r>
            <a:r>
              <a:rPr lang="en-US" dirty="0">
                <a:solidFill>
                  <a:srgbClr val="FF0000"/>
                </a:solidFill>
              </a:rPr>
              <a:t>= biocatalysts: </a:t>
            </a:r>
            <a:r>
              <a:rPr lang="en-US" dirty="0"/>
              <a:t>Highly specific catalysis of biochemical reactions</a:t>
            </a:r>
          </a:p>
          <a:p>
            <a:r>
              <a:rPr lang="en-US" dirty="0"/>
              <a:t> e.g. </a:t>
            </a:r>
            <a:r>
              <a:rPr lang="en-US" dirty="0" err="1"/>
              <a:t>Glucosidase</a:t>
            </a:r>
            <a:r>
              <a:rPr lang="en-US" dirty="0"/>
              <a:t> converts the </a:t>
            </a:r>
            <a:r>
              <a:rPr lang="en-US" dirty="0">
                <a:solidFill>
                  <a:srgbClr val="FF0000"/>
                </a:solidFill>
              </a:rPr>
              <a:t>‘substrate’ </a:t>
            </a:r>
            <a:r>
              <a:rPr lang="en-US" dirty="0"/>
              <a:t>maltose into the product glucose</a:t>
            </a:r>
          </a:p>
          <a:p>
            <a:r>
              <a:rPr lang="en-US" dirty="0"/>
              <a:t>And nothing else…</a:t>
            </a:r>
          </a:p>
        </p:txBody>
      </p:sp>
      <p:pic>
        <p:nvPicPr>
          <p:cNvPr id="6" name="Picture 5"/>
          <p:cNvPicPr>
            <a:picLocks noChangeAspect="1"/>
          </p:cNvPicPr>
          <p:nvPr/>
        </p:nvPicPr>
        <p:blipFill>
          <a:blip r:embed="rId3"/>
          <a:stretch>
            <a:fillRect/>
          </a:stretch>
        </p:blipFill>
        <p:spPr>
          <a:xfrm>
            <a:off x="2587243" y="1862852"/>
            <a:ext cx="4172547" cy="2440940"/>
          </a:xfrm>
          <a:prstGeom prst="rect">
            <a:avLst/>
          </a:prstGeom>
        </p:spPr>
      </p:pic>
      <p:sp>
        <p:nvSpPr>
          <p:cNvPr id="7" name="TextBox 6"/>
          <p:cNvSpPr txBox="1"/>
          <p:nvPr/>
        </p:nvSpPr>
        <p:spPr>
          <a:xfrm>
            <a:off x="939255" y="3098800"/>
            <a:ext cx="1413330" cy="369332"/>
          </a:xfrm>
          <a:prstGeom prst="rect">
            <a:avLst/>
          </a:prstGeom>
          <a:noFill/>
        </p:spPr>
        <p:txBody>
          <a:bodyPr wrap="none" rtlCol="0">
            <a:spAutoFit/>
          </a:bodyPr>
          <a:lstStyle/>
          <a:p>
            <a:r>
              <a:rPr lang="en-US" dirty="0">
                <a:solidFill>
                  <a:srgbClr val="FF0000"/>
                </a:solidFill>
              </a:rPr>
              <a:t>‘</a:t>
            </a:r>
            <a:r>
              <a:rPr lang="en-US" dirty="0" err="1">
                <a:solidFill>
                  <a:srgbClr val="FF0000"/>
                </a:solidFill>
              </a:rPr>
              <a:t>Glucosidase</a:t>
            </a:r>
            <a:r>
              <a:rPr lang="en-US" dirty="0">
                <a:solidFill>
                  <a:srgbClr val="FF0000"/>
                </a:solidFill>
              </a:rPr>
              <a:t>’</a:t>
            </a:r>
          </a:p>
        </p:txBody>
      </p:sp>
      <p:sp>
        <p:nvSpPr>
          <p:cNvPr id="8" name="TextBox 7"/>
          <p:cNvSpPr txBox="1"/>
          <p:nvPr/>
        </p:nvSpPr>
        <p:spPr>
          <a:xfrm>
            <a:off x="242463" y="4303792"/>
            <a:ext cx="8820594" cy="1200329"/>
          </a:xfrm>
          <a:prstGeom prst="rect">
            <a:avLst/>
          </a:prstGeom>
          <a:noFill/>
        </p:spPr>
        <p:txBody>
          <a:bodyPr wrap="none" rtlCol="0">
            <a:spAutoFit/>
          </a:bodyPr>
          <a:lstStyle/>
          <a:p>
            <a:r>
              <a:rPr lang="en-US" dirty="0"/>
              <a:t>Enzymes = Proteins of clearly defined </a:t>
            </a:r>
            <a:r>
              <a:rPr lang="en-US" dirty="0">
                <a:solidFill>
                  <a:srgbClr val="FF0000"/>
                </a:solidFill>
              </a:rPr>
              <a:t>shape. </a:t>
            </a:r>
          </a:p>
          <a:p>
            <a:r>
              <a:rPr lang="en-US" dirty="0"/>
              <a:t>Fischer 1894: The shape of Substrate and Enzyme must fit together ‘like</a:t>
            </a:r>
            <a:r>
              <a:rPr lang="en-US" dirty="0">
                <a:solidFill>
                  <a:srgbClr val="FF0000"/>
                </a:solidFill>
              </a:rPr>
              <a:t> lock and key’</a:t>
            </a:r>
          </a:p>
          <a:p>
            <a:endParaRPr lang="en-US" dirty="0"/>
          </a:p>
          <a:p>
            <a:r>
              <a:rPr lang="en-US" dirty="0"/>
              <a:t>Modified by </a:t>
            </a:r>
            <a:r>
              <a:rPr lang="en-US" dirty="0" err="1"/>
              <a:t>Koshland</a:t>
            </a:r>
            <a:r>
              <a:rPr lang="en-US" dirty="0"/>
              <a:t> 1958: </a:t>
            </a:r>
            <a:r>
              <a:rPr lang="en-US" dirty="0">
                <a:solidFill>
                  <a:srgbClr val="FF0000"/>
                </a:solidFill>
              </a:rPr>
              <a:t>‘Induced fit’</a:t>
            </a:r>
            <a:r>
              <a:rPr lang="en-US" dirty="0"/>
              <a:t> model to account for the soft character of enzymes</a:t>
            </a:r>
          </a:p>
        </p:txBody>
      </p:sp>
      <p:pic>
        <p:nvPicPr>
          <p:cNvPr id="9" name="Picture 8"/>
          <p:cNvPicPr>
            <a:picLocks noChangeAspect="1"/>
          </p:cNvPicPr>
          <p:nvPr/>
        </p:nvPicPr>
        <p:blipFill>
          <a:blip r:embed="rId4"/>
          <a:stretch>
            <a:fillRect/>
          </a:stretch>
        </p:blipFill>
        <p:spPr>
          <a:xfrm>
            <a:off x="50889" y="5504121"/>
            <a:ext cx="1173620" cy="1269643"/>
          </a:xfrm>
          <a:prstGeom prst="rect">
            <a:avLst/>
          </a:prstGeom>
        </p:spPr>
      </p:pic>
      <p:sp>
        <p:nvSpPr>
          <p:cNvPr id="10" name="TextBox 9"/>
          <p:cNvSpPr txBox="1"/>
          <p:nvPr/>
        </p:nvSpPr>
        <p:spPr>
          <a:xfrm>
            <a:off x="1425957" y="5528101"/>
            <a:ext cx="2583858" cy="461665"/>
          </a:xfrm>
          <a:prstGeom prst="rect">
            <a:avLst/>
          </a:prstGeom>
          <a:noFill/>
        </p:spPr>
        <p:txBody>
          <a:bodyPr wrap="square" rtlCol="0">
            <a:spAutoFit/>
          </a:bodyPr>
          <a:lstStyle/>
          <a:p>
            <a:r>
              <a:rPr lang="en-US" sz="2400" dirty="0">
                <a:solidFill>
                  <a:srgbClr val="FF0000"/>
                </a:solidFill>
              </a:rPr>
              <a:t>‘Hand and glove’</a:t>
            </a:r>
          </a:p>
        </p:txBody>
      </p:sp>
      <p:sp>
        <p:nvSpPr>
          <p:cNvPr id="11" name="TextBox 10"/>
          <p:cNvSpPr txBox="1"/>
          <p:nvPr/>
        </p:nvSpPr>
        <p:spPr>
          <a:xfrm>
            <a:off x="2950551" y="5942767"/>
            <a:ext cx="5830593" cy="830997"/>
          </a:xfrm>
          <a:prstGeom prst="rect">
            <a:avLst/>
          </a:prstGeom>
          <a:noFill/>
        </p:spPr>
        <p:txBody>
          <a:bodyPr wrap="none" rtlCol="0">
            <a:spAutoFit/>
          </a:bodyPr>
          <a:lstStyle/>
          <a:p>
            <a:r>
              <a:rPr lang="en-US" sz="2400" dirty="0"/>
              <a:t>The right hand won’t fit the left glove…</a:t>
            </a:r>
          </a:p>
          <a:p>
            <a:r>
              <a:rPr lang="en-US" sz="2400" dirty="0"/>
              <a:t>Biochemical interactions are </a:t>
            </a:r>
            <a:r>
              <a:rPr lang="en-US" sz="2400" dirty="0" err="1"/>
              <a:t>chirally</a:t>
            </a:r>
            <a:r>
              <a:rPr lang="en-US" sz="2400" dirty="0"/>
              <a:t> selective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379" y="208280"/>
            <a:ext cx="8229600" cy="1143000"/>
          </a:xfrm>
        </p:spPr>
        <p:txBody>
          <a:bodyPr>
            <a:normAutofit fontScale="90000"/>
          </a:bodyPr>
          <a:lstStyle/>
          <a:p>
            <a:r>
              <a:rPr lang="en-US" dirty="0" err="1"/>
              <a:t>Chirality</a:t>
            </a:r>
            <a:r>
              <a:rPr lang="en-US" dirty="0"/>
              <a:t> and Pharmaceuticals</a:t>
            </a:r>
            <a:br>
              <a:rPr lang="en-US" dirty="0"/>
            </a:br>
            <a:r>
              <a:rPr lang="en-US" sz="2667" dirty="0" err="1"/>
              <a:t>Chirality</a:t>
            </a:r>
            <a:r>
              <a:rPr lang="en-US" sz="2667" dirty="0"/>
              <a:t> may be essential for effectiveness of medicines</a:t>
            </a:r>
            <a:br>
              <a:rPr lang="en-US" sz="2667" dirty="0"/>
            </a:br>
            <a:r>
              <a:rPr lang="en-US" sz="2667" dirty="0"/>
              <a:t>Or cause sinister side effects…</a:t>
            </a:r>
          </a:p>
        </p:txBody>
      </p:sp>
      <p:sp>
        <p:nvSpPr>
          <p:cNvPr id="6" name="Text Box 7"/>
          <p:cNvSpPr txBox="1">
            <a:spLocks noChangeArrowheads="1"/>
          </p:cNvSpPr>
          <p:nvPr/>
        </p:nvSpPr>
        <p:spPr bwMode="auto">
          <a:xfrm>
            <a:off x="3132819" y="1765221"/>
            <a:ext cx="6011181" cy="1846659"/>
          </a:xfrm>
          <a:prstGeom prst="rect">
            <a:avLst/>
          </a:prstGeom>
          <a:noFill/>
          <a:ln w="9525">
            <a:noFill/>
            <a:miter lim="800000"/>
            <a:headEnd/>
            <a:tailEnd/>
          </a:ln>
        </p:spPr>
        <p:txBody>
          <a:bodyPr wrap="none">
            <a:prstTxWarp prst="textNoShape">
              <a:avLst/>
            </a:prstTxWarp>
            <a:spAutoFit/>
          </a:bodyPr>
          <a:lstStyle/>
          <a:p>
            <a:r>
              <a:rPr lang="en-GB" dirty="0"/>
              <a:t>An infamous </a:t>
            </a:r>
            <a:r>
              <a:rPr lang="en-GB" dirty="0" err="1"/>
              <a:t>chiral</a:t>
            </a:r>
            <a:r>
              <a:rPr lang="en-GB" dirty="0"/>
              <a:t> molecule</a:t>
            </a:r>
          </a:p>
          <a:p>
            <a:r>
              <a:rPr lang="en-US" dirty="0"/>
              <a:t>2-(2,6-dioxopiperidin-3-yl)-2,3-dihydro-1</a:t>
            </a:r>
            <a:r>
              <a:rPr lang="en-US" i="1" dirty="0"/>
              <a:t>H-isoindole-1,3-dione</a:t>
            </a:r>
          </a:p>
          <a:p>
            <a:endParaRPr lang="en-US" dirty="0"/>
          </a:p>
          <a:p>
            <a:r>
              <a:rPr lang="en-US" dirty="0"/>
              <a:t>	</a:t>
            </a:r>
            <a:r>
              <a:rPr lang="en-US" sz="2400" dirty="0">
                <a:solidFill>
                  <a:srgbClr val="FF0000"/>
                </a:solidFill>
              </a:rPr>
              <a:t>‘Thalidomide’</a:t>
            </a:r>
          </a:p>
          <a:p>
            <a:endParaRPr lang="en-US" dirty="0"/>
          </a:p>
          <a:p>
            <a:r>
              <a:rPr lang="en-US" dirty="0"/>
              <a:t>Medication against nausea, including ‘morning sickness’</a:t>
            </a:r>
            <a:endParaRPr lang="en-GB" dirty="0"/>
          </a:p>
        </p:txBody>
      </p:sp>
      <p:pic>
        <p:nvPicPr>
          <p:cNvPr id="7" name="Picture 6"/>
          <p:cNvPicPr>
            <a:picLocks noChangeAspect="1"/>
          </p:cNvPicPr>
          <p:nvPr/>
        </p:nvPicPr>
        <p:blipFill>
          <a:blip r:embed="rId2"/>
          <a:stretch>
            <a:fillRect/>
          </a:stretch>
        </p:blipFill>
        <p:spPr>
          <a:xfrm>
            <a:off x="294640" y="1897380"/>
            <a:ext cx="2794000" cy="1511300"/>
          </a:xfrm>
          <a:prstGeom prst="rect">
            <a:avLst/>
          </a:prstGeom>
        </p:spPr>
      </p:pic>
      <p:sp>
        <p:nvSpPr>
          <p:cNvPr id="9" name="TextBox 8"/>
          <p:cNvSpPr txBox="1"/>
          <p:nvPr/>
        </p:nvSpPr>
        <p:spPr>
          <a:xfrm>
            <a:off x="501379" y="3995677"/>
            <a:ext cx="8229600" cy="2585323"/>
          </a:xfrm>
          <a:prstGeom prst="rect">
            <a:avLst/>
          </a:prstGeom>
          <a:noFill/>
        </p:spPr>
        <p:txBody>
          <a:bodyPr wrap="square" rtlCol="0">
            <a:spAutoFit/>
          </a:bodyPr>
          <a:lstStyle/>
          <a:p>
            <a:r>
              <a:rPr lang="en-US" dirty="0"/>
              <a:t>Probably, one </a:t>
            </a:r>
            <a:r>
              <a:rPr lang="en-US" dirty="0" err="1"/>
              <a:t>enantiomer</a:t>
            </a:r>
            <a:r>
              <a:rPr lang="en-US" dirty="0"/>
              <a:t> acts against sickness</a:t>
            </a:r>
          </a:p>
          <a:p>
            <a:r>
              <a:rPr lang="en-US" dirty="0"/>
              <a:t>But the other causes defects in embryos (underdeveloped limbs and organs)</a:t>
            </a:r>
          </a:p>
          <a:p>
            <a:endParaRPr lang="en-US" dirty="0"/>
          </a:p>
          <a:p>
            <a:r>
              <a:rPr lang="en-US" dirty="0"/>
              <a:t>Thalidomide </a:t>
            </a:r>
            <a:r>
              <a:rPr lang="en-US" dirty="0" err="1">
                <a:solidFill>
                  <a:srgbClr val="FF0000"/>
                </a:solidFill>
              </a:rPr>
              <a:t>racemices</a:t>
            </a:r>
            <a:r>
              <a:rPr lang="en-US" dirty="0">
                <a:solidFill>
                  <a:srgbClr val="FF0000"/>
                </a:solidFill>
              </a:rPr>
              <a:t> </a:t>
            </a:r>
            <a:r>
              <a:rPr lang="en-US" dirty="0"/>
              <a:t>in vivo </a:t>
            </a:r>
          </a:p>
          <a:p>
            <a:endParaRPr lang="en-US" dirty="0"/>
          </a:p>
          <a:p>
            <a:endParaRPr lang="en-US" dirty="0"/>
          </a:p>
          <a:p>
            <a:endParaRPr lang="en-US" dirty="0"/>
          </a:p>
          <a:p>
            <a:r>
              <a:rPr lang="en-US" dirty="0"/>
              <a:t>1958 – 1961: ≈ 2000 children did not survive infancy,</a:t>
            </a:r>
          </a:p>
          <a:p>
            <a:r>
              <a:rPr lang="en-US" dirty="0"/>
              <a:t> ≈ 10,000 disabled children (mostly Germany, UK)</a:t>
            </a:r>
          </a:p>
        </p:txBody>
      </p:sp>
      <p:pic>
        <p:nvPicPr>
          <p:cNvPr id="10" name="Picture 9"/>
          <p:cNvPicPr>
            <a:picLocks noChangeAspect="1"/>
          </p:cNvPicPr>
          <p:nvPr/>
        </p:nvPicPr>
        <p:blipFill>
          <a:blip r:embed="rId2"/>
          <a:srcRect t="51429" r="51273"/>
          <a:stretch>
            <a:fillRect/>
          </a:stretch>
        </p:blipFill>
        <p:spPr>
          <a:xfrm>
            <a:off x="3434080" y="4885689"/>
            <a:ext cx="1595120" cy="860055"/>
          </a:xfrm>
          <a:prstGeom prst="rect">
            <a:avLst/>
          </a:prstGeom>
        </p:spPr>
      </p:pic>
      <p:pic>
        <p:nvPicPr>
          <p:cNvPr id="11" name="Picture 10"/>
          <p:cNvPicPr>
            <a:picLocks noChangeAspect="1"/>
          </p:cNvPicPr>
          <p:nvPr/>
        </p:nvPicPr>
        <p:blipFill>
          <a:blip r:embed="rId2"/>
          <a:srcRect l="50182" t="51429"/>
          <a:stretch>
            <a:fillRect/>
          </a:stretch>
        </p:blipFill>
        <p:spPr>
          <a:xfrm flipH="1">
            <a:off x="5963920" y="4792213"/>
            <a:ext cx="1630829" cy="860054"/>
          </a:xfrm>
          <a:prstGeom prst="rect">
            <a:avLst/>
          </a:prstGeom>
        </p:spPr>
      </p:pic>
      <p:cxnSp>
        <p:nvCxnSpPr>
          <p:cNvPr id="13" name="Straight Arrow Connector 12"/>
          <p:cNvCxnSpPr/>
          <p:nvPr/>
        </p:nvCxnSpPr>
        <p:spPr>
          <a:xfrm flipV="1">
            <a:off x="5171440" y="5222240"/>
            <a:ext cx="792480" cy="1016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Does </a:t>
            </a:r>
            <a:r>
              <a:rPr lang="en-US" dirty="0" err="1"/>
              <a:t>chirality</a:t>
            </a:r>
            <a:r>
              <a:rPr lang="en-US"/>
              <a:t> come from </a:t>
            </a:r>
            <a:r>
              <a:rPr lang="en-US" dirty="0"/>
              <a:t>Space ?</a:t>
            </a:r>
            <a:br>
              <a:rPr lang="en-US" dirty="0"/>
            </a:br>
            <a:r>
              <a:rPr lang="en-US" sz="2667" dirty="0"/>
              <a:t>A nicked slide…</a:t>
            </a:r>
          </a:p>
        </p:txBody>
      </p:sp>
      <p:pic>
        <p:nvPicPr>
          <p:cNvPr id="4" name="Picture 3" descr="Martin Grell_2016-08-01_13-52-10.pdf"/>
          <p:cNvPicPr>
            <a:picLocks noChangeAspect="1"/>
          </p:cNvPicPr>
          <p:nvPr/>
        </p:nvPicPr>
        <p:blipFill>
          <a:blip r:embed="rId2"/>
          <a:stretch>
            <a:fillRect/>
          </a:stretch>
        </p:blipFill>
        <p:spPr>
          <a:xfrm rot="16200000">
            <a:off x="1945401" y="10397"/>
            <a:ext cx="5452211" cy="7717415"/>
          </a:xfrm>
          <a:prstGeom prst="rect">
            <a:avLst/>
          </a:prstGeom>
        </p:spPr>
      </p:pic>
      <p:sp>
        <p:nvSpPr>
          <p:cNvPr id="5" name="TextBox 4"/>
          <p:cNvSpPr txBox="1"/>
          <p:nvPr/>
        </p:nvSpPr>
        <p:spPr>
          <a:xfrm>
            <a:off x="812799" y="6268721"/>
            <a:ext cx="7720871" cy="369332"/>
          </a:xfrm>
          <a:prstGeom prst="rect">
            <a:avLst/>
          </a:prstGeom>
          <a:noFill/>
        </p:spPr>
        <p:txBody>
          <a:bodyPr wrap="none" rtlCol="0">
            <a:spAutoFit/>
          </a:bodyPr>
          <a:lstStyle/>
          <a:p>
            <a:r>
              <a:rPr lang="en-US" dirty="0"/>
              <a:t>…with permission, Prof S Goodwin, PHY229 ‘</a:t>
            </a:r>
            <a:r>
              <a:rPr lang="en-US" dirty="0" err="1"/>
              <a:t>Extrasolar</a:t>
            </a:r>
            <a:r>
              <a:rPr lang="en-US" dirty="0"/>
              <a:t> Planets and Astrobiology’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71854" y="0"/>
            <a:ext cx="8229600" cy="1143000"/>
          </a:xfrm>
        </p:spPr>
        <p:txBody>
          <a:bodyPr>
            <a:normAutofit fontScale="90000"/>
          </a:bodyPr>
          <a:lstStyle/>
          <a:p>
            <a:pPr eaLnBrk="1" hangingPunct="1"/>
            <a:r>
              <a:rPr lang="en-GB" dirty="0"/>
              <a:t>Summary: Lecture #15</a:t>
            </a:r>
            <a:br>
              <a:rPr lang="en-GB" dirty="0"/>
            </a:br>
            <a:r>
              <a:rPr lang="en-GB" sz="3111" dirty="0" err="1">
                <a:solidFill>
                  <a:srgbClr val="FF0000"/>
                </a:solidFill>
              </a:rPr>
              <a:t>Chirality</a:t>
            </a:r>
            <a:endParaRPr lang="en-GB" sz="3111" dirty="0">
              <a:solidFill>
                <a:srgbClr val="FF0000"/>
              </a:solidFill>
            </a:endParaRPr>
          </a:p>
        </p:txBody>
      </p:sp>
      <p:sp>
        <p:nvSpPr>
          <p:cNvPr id="80899" name="Rectangle 3"/>
          <p:cNvSpPr>
            <a:spLocks noGrp="1" noChangeArrowheads="1"/>
          </p:cNvSpPr>
          <p:nvPr>
            <p:ph type="body" idx="1"/>
          </p:nvPr>
        </p:nvSpPr>
        <p:spPr>
          <a:xfrm>
            <a:off x="0" y="989994"/>
            <a:ext cx="9144000" cy="5106006"/>
          </a:xfrm>
        </p:spPr>
        <p:txBody>
          <a:bodyPr>
            <a:normAutofit fontScale="92500"/>
          </a:bodyPr>
          <a:lstStyle/>
          <a:p>
            <a:pPr eaLnBrk="1" hangingPunct="1">
              <a:lnSpc>
                <a:spcPct val="90000"/>
              </a:lnSpc>
            </a:pPr>
            <a:r>
              <a:rPr lang="en-GB" sz="2800" dirty="0"/>
              <a:t>Optical activity: Rotating the plane of polarisation</a:t>
            </a:r>
          </a:p>
          <a:p>
            <a:pPr eaLnBrk="1" hangingPunct="1">
              <a:lnSpc>
                <a:spcPct val="90000"/>
              </a:lnSpc>
              <a:buNone/>
            </a:pPr>
            <a:r>
              <a:rPr lang="en-GB" sz="2400" dirty="0"/>
              <a:t>	Displayed by some organic molecules in solution</a:t>
            </a:r>
            <a:endParaRPr lang="en-GB" sz="2800" dirty="0"/>
          </a:p>
          <a:p>
            <a:pPr eaLnBrk="1" hangingPunct="1">
              <a:lnSpc>
                <a:spcPct val="90000"/>
              </a:lnSpc>
            </a:pPr>
            <a:r>
              <a:rPr lang="en-GB" sz="2800" dirty="0"/>
              <a:t>Often found for org. molecules extracted from nature, but not their synthetic equivalents</a:t>
            </a:r>
          </a:p>
          <a:p>
            <a:pPr eaLnBrk="1" hangingPunct="1">
              <a:lnSpc>
                <a:spcPct val="90000"/>
              </a:lnSpc>
            </a:pPr>
            <a:r>
              <a:rPr lang="en-GB" sz="2800" dirty="0"/>
              <a:t>‘Molecular asymmetry’ sometimes expressed in </a:t>
            </a:r>
            <a:r>
              <a:rPr lang="en-GB" sz="2800" dirty="0" err="1"/>
              <a:t>Xtal</a:t>
            </a:r>
            <a:r>
              <a:rPr lang="en-GB" sz="2800" dirty="0"/>
              <a:t> habit</a:t>
            </a:r>
          </a:p>
          <a:p>
            <a:pPr eaLnBrk="1" hangingPunct="1">
              <a:lnSpc>
                <a:spcPct val="90000"/>
              </a:lnSpc>
            </a:pPr>
            <a:r>
              <a:rPr lang="en-GB" sz="2800" dirty="0"/>
              <a:t>Molecular asymmetry = molecule different from its mirror image, (‘</a:t>
            </a:r>
            <a:r>
              <a:rPr lang="en-GB" sz="2800" dirty="0" err="1"/>
              <a:t>enantiomers</a:t>
            </a:r>
            <a:r>
              <a:rPr lang="en-GB" sz="2800" dirty="0"/>
              <a:t>’), known as </a:t>
            </a:r>
            <a:r>
              <a:rPr lang="en-GB" sz="2800" i="1" dirty="0" err="1"/>
              <a:t>chirality</a:t>
            </a:r>
            <a:endParaRPr lang="en-GB" sz="2800" i="1" dirty="0"/>
          </a:p>
          <a:p>
            <a:pPr eaLnBrk="1" hangingPunct="1">
              <a:lnSpc>
                <a:spcPct val="90000"/>
              </a:lnSpc>
            </a:pPr>
            <a:r>
              <a:rPr lang="en-GB" sz="2800" dirty="0" err="1"/>
              <a:t>Chiral</a:t>
            </a:r>
            <a:r>
              <a:rPr lang="en-GB" sz="2800" dirty="0"/>
              <a:t> centre = Asymmetric carbon</a:t>
            </a:r>
          </a:p>
          <a:p>
            <a:pPr>
              <a:lnSpc>
                <a:spcPct val="90000"/>
              </a:lnSpc>
            </a:pPr>
            <a:r>
              <a:rPr lang="en-GB" sz="2800" dirty="0"/>
              <a:t>‘</a:t>
            </a:r>
            <a:r>
              <a:rPr lang="en-GB" sz="2800" dirty="0" err="1"/>
              <a:t>Racemic</a:t>
            </a:r>
            <a:r>
              <a:rPr lang="en-GB" sz="2800" dirty="0"/>
              <a:t>’ </a:t>
            </a:r>
            <a:r>
              <a:rPr lang="en-GB" sz="2800" dirty="0" err="1"/>
              <a:t>enantiomers</a:t>
            </a:r>
            <a:r>
              <a:rPr lang="en-GB" sz="2800" dirty="0"/>
              <a:t> tricky to separate </a:t>
            </a:r>
            <a:r>
              <a:rPr lang="en-GB" sz="2162" dirty="0"/>
              <a:t>(e.g. </a:t>
            </a:r>
            <a:r>
              <a:rPr lang="en-GB" sz="2162" dirty="0" err="1"/>
              <a:t>chiral</a:t>
            </a:r>
            <a:r>
              <a:rPr lang="en-GB" sz="2162" dirty="0"/>
              <a:t> chromatography)</a:t>
            </a:r>
          </a:p>
          <a:p>
            <a:pPr eaLnBrk="1" hangingPunct="1">
              <a:lnSpc>
                <a:spcPct val="90000"/>
              </a:lnSpc>
            </a:pPr>
            <a:r>
              <a:rPr lang="en-GB" sz="2800" dirty="0" err="1"/>
              <a:t>Chirality</a:t>
            </a:r>
            <a:r>
              <a:rPr lang="en-GB" sz="2800" dirty="0"/>
              <a:t> </a:t>
            </a:r>
            <a:r>
              <a:rPr lang="en-US" sz="2800" dirty="0" err="1">
                <a:sym typeface="Wingdings"/>
              </a:rPr>
              <a:t>’Lock</a:t>
            </a:r>
            <a:r>
              <a:rPr lang="en-US" sz="2800" dirty="0">
                <a:sym typeface="Wingdings"/>
              </a:rPr>
              <a:t> and key’ / ‘Hand in glove’ fit </a:t>
            </a:r>
          </a:p>
          <a:p>
            <a:pPr eaLnBrk="1" hangingPunct="1">
              <a:lnSpc>
                <a:spcPct val="90000"/>
              </a:lnSpc>
            </a:pPr>
            <a:r>
              <a:rPr lang="en-US" sz="2800" dirty="0" err="1">
                <a:sym typeface="Wingdings"/>
              </a:rPr>
              <a:t>Chirality</a:t>
            </a:r>
            <a:r>
              <a:rPr lang="en-US" sz="2800" dirty="0">
                <a:sym typeface="Wingdings"/>
              </a:rPr>
              <a:t> essential in Pharmaceutical science</a:t>
            </a:r>
          </a:p>
          <a:p>
            <a:pPr eaLnBrk="1" hangingPunct="1">
              <a:lnSpc>
                <a:spcPct val="90000"/>
              </a:lnSpc>
            </a:pPr>
            <a:r>
              <a:rPr lang="en-US" sz="2800" dirty="0">
                <a:sym typeface="Wingdings"/>
              </a:rPr>
              <a:t>Where it all comes from originally… is still ‘out there’</a:t>
            </a:r>
            <a:endParaRPr lang="en-GB" sz="2800" dirty="0"/>
          </a:p>
        </p:txBody>
      </p:sp>
      <p:sp>
        <p:nvSpPr>
          <p:cNvPr id="80900" name="Text Box 4"/>
          <p:cNvSpPr txBox="1">
            <a:spLocks noChangeArrowheads="1"/>
          </p:cNvSpPr>
          <p:nvPr/>
        </p:nvSpPr>
        <p:spPr bwMode="auto">
          <a:xfrm>
            <a:off x="223855" y="6380946"/>
            <a:ext cx="8756391" cy="307777"/>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400" dirty="0"/>
              <a:t>The material contained within this lecture can not be found in SCM</a:t>
            </a:r>
            <a:r>
              <a:rPr lang="en-US" sz="1400"/>
              <a:t>. </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11580</TotalTime>
  <Words>2584</Words>
  <Application>Microsoft Macintosh PowerPoint</Application>
  <PresentationFormat>On-screen Show (4:3)</PresentationFormat>
  <Paragraphs>491</Paragraphs>
  <Slides>34</Slides>
  <Notes>17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5" baseType="lpstr">
      <vt:lpstr>ＭＳ Ｐゴシック</vt:lpstr>
      <vt:lpstr>Arial</vt:lpstr>
      <vt:lpstr>Calibri</vt:lpstr>
      <vt:lpstr>Cambria Math</vt:lpstr>
      <vt:lpstr>Helvetica</vt:lpstr>
      <vt:lpstr>Symbol</vt:lpstr>
      <vt:lpstr>Times New Roman</vt:lpstr>
      <vt:lpstr>Wingdings</vt:lpstr>
      <vt:lpstr>Zapf Dingbats</vt:lpstr>
      <vt:lpstr>Office Theme</vt:lpstr>
      <vt:lpstr>Equation</vt:lpstr>
      <vt:lpstr>Pt. 5: Chirality and Liquid Crystallinity Lecture #15</vt:lpstr>
      <vt:lpstr>Optical activity</vt:lpstr>
      <vt:lpstr>Tartaric acid</vt:lpstr>
      <vt:lpstr>Chirality Greek ceir = ‘hand’</vt:lpstr>
      <vt:lpstr>Enantiomer resolution Not all racemic mixtures separate on Xtallisation</vt:lpstr>
      <vt:lpstr>‘Lock and key’ model</vt:lpstr>
      <vt:lpstr>Chirality and Pharmaceuticals Chirality may be essential for effectiveness of medicines Or cause sinister side effects…</vt:lpstr>
      <vt:lpstr>Does chirality come from Space ? A nicked slide…</vt:lpstr>
      <vt:lpstr>Summary: Lecture #15 Chirality</vt:lpstr>
      <vt:lpstr>Lecture #16 Liquid Crystals I: Phenomena</vt:lpstr>
      <vt:lpstr>Liquid crystals (LCs)</vt:lpstr>
      <vt:lpstr>(Thermotropic) mesogen ‘families’</vt:lpstr>
      <vt:lpstr>Calamitic phases: Nematics and smectics</vt:lpstr>
      <vt:lpstr>Calamitic phases: Nematics and smectics</vt:lpstr>
      <vt:lpstr>‘Molecular engineering’ To control phase behaviour</vt:lpstr>
      <vt:lpstr>Chiral nematic / ‘cholesteric’ phase </vt:lpstr>
      <vt:lpstr>Discotic and banana phases</vt:lpstr>
      <vt:lpstr>The sliding scale of order</vt:lpstr>
      <vt:lpstr>Liquid Crystal Displays: LCDs Then   and   now</vt:lpstr>
      <vt:lpstr>Liquid Crystal Displays (LCDs)</vt:lpstr>
      <vt:lpstr>Liquid Crystal Displays</vt:lpstr>
      <vt:lpstr>Summary Lecture #16 Liquid Crystals I</vt:lpstr>
      <vt:lpstr>Lecture #17 The Maier Saupe lecture</vt:lpstr>
      <vt:lpstr>Frederiks transition</vt:lpstr>
      <vt:lpstr>Energetics of F- transition</vt:lpstr>
      <vt:lpstr>Ecrit/Vcrit for F- transition</vt:lpstr>
      <vt:lpstr>Nematic ordering</vt:lpstr>
      <vt:lpstr>Probability of orientation f()</vt:lpstr>
      <vt:lpstr>Nematic order parameter</vt:lpstr>
      <vt:lpstr>Nematic – isotropic: 1st order PT</vt:lpstr>
      <vt:lpstr>Maier- Saupe mean field theory Here, order parameter S is called OP to distinguish from entropy S</vt:lpstr>
      <vt:lpstr>Free energy and order parameter</vt:lpstr>
      <vt:lpstr>Merits and limitations</vt:lpstr>
      <vt:lpstr>Summary: Lecture #17 Liquid Crystals II - Theory</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Martin Grell</dc:creator>
  <cp:lastModifiedBy>Microsoft Office User</cp:lastModifiedBy>
  <cp:revision>75</cp:revision>
  <dcterms:created xsi:type="dcterms:W3CDTF">2016-11-30T10:22:13Z</dcterms:created>
  <dcterms:modified xsi:type="dcterms:W3CDTF">2018-07-23T15:17:07Z</dcterms:modified>
</cp:coreProperties>
</file>